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PT Sans Narrow"/>
      <p:regular r:id="rId28"/>
      <p:bold r:id="rId29"/>
    </p:embeddedFont>
    <p:embeddedFont>
      <p:font typeface="Lato"/>
      <p:regular r:id="rId30"/>
      <p:bold r:id="rId31"/>
      <p:italic r:id="rId32"/>
      <p:boldItalic r:id="rId33"/>
    </p:embeddedFont>
    <p:embeddedFont>
      <p:font typeface="Ultra"/>
      <p:regular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PTSansNarrow-regular.fntdata"/><Relationship Id="rId27" Type="http://schemas.openxmlformats.org/officeDocument/2006/relationships/font" Target="fonts/Raleway-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TSansNarrow-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Ultra-regular.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715a4079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5715a40799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715a40799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715a40799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715a4079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715a4079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715a40799_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715a40799_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715a4079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715a4079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9b8ad9d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59b8ad9d2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9b8ad9d2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9b8ad9d2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715a407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715a407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9b8ad9d2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9b8ad9d2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715a40799_2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715a40799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715a407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715a407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715a40799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715a4079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715a407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715a407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715a407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715a407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What is checkin.data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715a4079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715a4079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715a40799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715a40799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715a40799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715a40799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66" name="Shape 66"/>
        <p:cNvGrpSpPr/>
        <p:nvPr/>
      </p:nvGrpSpPr>
      <p:grpSpPr>
        <a:xfrm>
          <a:off x="0" y="0"/>
          <a:ext cx="0" cy="0"/>
          <a:chOff x="0" y="0"/>
          <a:chExt cx="0" cy="0"/>
        </a:xfrm>
      </p:grpSpPr>
      <p:cxnSp>
        <p:nvCxnSpPr>
          <p:cNvPr id="67" name="Google Shape;67;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68" name="Google Shape;68;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69" name="Google Shape;69;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70" name="Google Shape;70;p14"/>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71" name="Google Shape;71;p14"/>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 name="Google Shape;72;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73" name="Shape 73"/>
        <p:cNvGrpSpPr/>
        <p:nvPr/>
      </p:nvGrpSpPr>
      <p:grpSpPr>
        <a:xfrm>
          <a:off x="0" y="0"/>
          <a:ext cx="0" cy="0"/>
          <a:chOff x="0" y="0"/>
          <a:chExt cx="0" cy="0"/>
        </a:xfrm>
      </p:grpSpPr>
      <p:cxnSp>
        <p:nvCxnSpPr>
          <p:cNvPr id="74" name="Google Shape;74;p15"/>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75" name="Google Shape;75;p1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76" name="Google Shape;76;p15"/>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77" name="Google Shape;77;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8" name="Shape 78"/>
        <p:cNvGrpSpPr/>
        <p:nvPr/>
      </p:nvGrpSpPr>
      <p:grpSpPr>
        <a:xfrm>
          <a:off x="0" y="0"/>
          <a:ext cx="0" cy="0"/>
          <a:chOff x="0" y="0"/>
          <a:chExt cx="0" cy="0"/>
        </a:xfrm>
      </p:grpSpPr>
      <p:cxnSp>
        <p:nvCxnSpPr>
          <p:cNvPr id="79" name="Google Shape;79;p1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80" name="Google Shape;80;p1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81" name="Google Shape;81;p1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2" name="Google Shape;82;p16"/>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16"/>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4" name="Google Shape;84;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5" name="Shape 85"/>
        <p:cNvGrpSpPr/>
        <p:nvPr/>
      </p:nvGrpSpPr>
      <p:grpSpPr>
        <a:xfrm>
          <a:off x="0" y="0"/>
          <a:ext cx="0" cy="0"/>
          <a:chOff x="0" y="0"/>
          <a:chExt cx="0" cy="0"/>
        </a:xfrm>
      </p:grpSpPr>
      <p:cxnSp>
        <p:nvCxnSpPr>
          <p:cNvPr id="86" name="Google Shape;86;p1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87" name="Google Shape;87;p1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88" name="Google Shape;88;p1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9" name="Google Shape;89;p17"/>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7"/>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17"/>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 name="Google Shape;92;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3" name="Shape 93"/>
        <p:cNvGrpSpPr/>
        <p:nvPr/>
      </p:nvGrpSpPr>
      <p:grpSpPr>
        <a:xfrm>
          <a:off x="0" y="0"/>
          <a:ext cx="0" cy="0"/>
          <a:chOff x="0" y="0"/>
          <a:chExt cx="0" cy="0"/>
        </a:xfrm>
      </p:grpSpPr>
      <p:sp>
        <p:nvSpPr>
          <p:cNvPr id="94" name="Google Shape;94;p18"/>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6" name="Shape 96"/>
        <p:cNvGrpSpPr/>
        <p:nvPr/>
      </p:nvGrpSpPr>
      <p:grpSpPr>
        <a:xfrm>
          <a:off x="0" y="0"/>
          <a:ext cx="0" cy="0"/>
          <a:chOff x="0" y="0"/>
          <a:chExt cx="0" cy="0"/>
        </a:xfrm>
      </p:grpSpPr>
      <p:cxnSp>
        <p:nvCxnSpPr>
          <p:cNvPr id="97" name="Google Shape;97;p1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98" name="Google Shape;98;p19"/>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19"/>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0" name="Google Shape;100;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101" name="Shape 101"/>
        <p:cNvGrpSpPr/>
        <p:nvPr/>
      </p:nvGrpSpPr>
      <p:grpSpPr>
        <a:xfrm>
          <a:off x="0" y="0"/>
          <a:ext cx="0" cy="0"/>
          <a:chOff x="0" y="0"/>
          <a:chExt cx="0" cy="0"/>
        </a:xfrm>
      </p:grpSpPr>
      <p:cxnSp>
        <p:nvCxnSpPr>
          <p:cNvPr id="102" name="Google Shape;102;p2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03" name="Google Shape;103;p20"/>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4" name="Google Shape;104;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8" name="Google Shape;108;p21"/>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09" name="Google Shape;109;p21"/>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0" name="Google Shape;110;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1" name="Google Shape;111;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2" name="Shape 112"/>
        <p:cNvGrpSpPr/>
        <p:nvPr/>
      </p:nvGrpSpPr>
      <p:grpSpPr>
        <a:xfrm>
          <a:off x="0" y="0"/>
          <a:ext cx="0" cy="0"/>
          <a:chOff x="0" y="0"/>
          <a:chExt cx="0" cy="0"/>
        </a:xfrm>
      </p:grpSpPr>
      <p:cxnSp>
        <p:nvCxnSpPr>
          <p:cNvPr id="113" name="Google Shape;113;p2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14" name="Google Shape;114;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15" name="Google Shape;115;p22"/>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16" name="Google Shape;116;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7" name="Shape 117"/>
        <p:cNvGrpSpPr/>
        <p:nvPr/>
      </p:nvGrpSpPr>
      <p:grpSpPr>
        <a:xfrm>
          <a:off x="0" y="0"/>
          <a:ext cx="0" cy="0"/>
          <a:chOff x="0" y="0"/>
          <a:chExt cx="0" cy="0"/>
        </a:xfrm>
      </p:grpSpPr>
      <p:cxnSp>
        <p:nvCxnSpPr>
          <p:cNvPr id="118" name="Google Shape;118;p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19" name="Google Shape;119;p23"/>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20" name="Google Shape;120;p23"/>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21" name="Google Shape;121;p23"/>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2" name="Google Shape;122;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3" name="Shape 123"/>
        <p:cNvGrpSpPr/>
        <p:nvPr/>
      </p:nvGrpSpPr>
      <p:grpSpPr>
        <a:xfrm>
          <a:off x="0" y="0"/>
          <a:ext cx="0" cy="0"/>
          <a:chOff x="0" y="0"/>
          <a:chExt cx="0" cy="0"/>
        </a:xfrm>
      </p:grpSpPr>
      <p:sp>
        <p:nvSpPr>
          <p:cNvPr id="124" name="Google Shape;124;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28" name="Google Shape;12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29" name="Google Shape;12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0" name="Google Shape;13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64" name="Google Shape;64;p1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sz="1400">
                <a:solidFill>
                  <a:schemeClr val="dk2"/>
                </a:solidFill>
                <a:latin typeface="Lato"/>
                <a:ea typeface="Lato"/>
                <a:cs typeface="Lato"/>
                <a:sym typeface="Lato"/>
              </a:defRPr>
            </a:lvl9pPr>
          </a:lstStyle>
          <a:p/>
        </p:txBody>
      </p:sp>
      <p:sp>
        <p:nvSpPr>
          <p:cNvPr id="65" name="Google Shape;65;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30.png"/><Relationship Id="rId13" Type="http://schemas.openxmlformats.org/officeDocument/2006/relationships/image" Target="../media/image32.png"/><Relationship Id="rId12"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11.jpg"/><Relationship Id="rId9"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33.png"/><Relationship Id="rId8"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4.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youtu.be/rANP1tbaj0A" TargetMode="External"/><Relationship Id="rId4" Type="http://schemas.openxmlformats.org/officeDocument/2006/relationships/hyperlink" Target="http://drive.google.com/file/d/1lI7Gd2PPLoAavsqGsLsKLKPuF4PlURuT/view" TargetMode="External"/><Relationship Id="rId5"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urbantastebud.com/11-best-apps-every-foodie-must-have-on-their-phone/" TargetMode="Externa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youtu.be/GaDyvhysRyQ" TargetMode="External"/><Relationship Id="rId4" Type="http://schemas.openxmlformats.org/officeDocument/2006/relationships/hyperlink" Target="http://drive.google.com/file/d/17P9-vBas1ynhlDVi7AFP6UwKFLW0O_uO/view" TargetMode="External"/><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www.yelp.com/dataset" TargetMode="External"/><Relationship Id="rId5" Type="http://schemas.openxmlformats.org/officeDocument/2006/relationships/image" Target="../media/image5.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6"/>
          <p:cNvSpPr txBox="1"/>
          <p:nvPr>
            <p:ph type="ctrTitle"/>
          </p:nvPr>
        </p:nvSpPr>
        <p:spPr>
          <a:xfrm>
            <a:off x="567075" y="4382100"/>
            <a:ext cx="4239300" cy="2382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700"/>
              <a:t>https://www.dropbox.com/s/4bbzgkpzorbain9/Screenshot%202019-04-09%2016.47.49.png?dl=0</a:t>
            </a:r>
            <a:endParaRPr sz="700"/>
          </a:p>
        </p:txBody>
      </p:sp>
      <p:pic>
        <p:nvPicPr>
          <p:cNvPr id="136" name="Google Shape;136;p26"/>
          <p:cNvPicPr preferRelativeResize="0"/>
          <p:nvPr/>
        </p:nvPicPr>
        <p:blipFill>
          <a:blip r:embed="rId3">
            <a:alphaModFix/>
          </a:blip>
          <a:stretch>
            <a:fillRect/>
          </a:stretch>
        </p:blipFill>
        <p:spPr>
          <a:xfrm>
            <a:off x="567088" y="572875"/>
            <a:ext cx="4239274" cy="3858501"/>
          </a:xfrm>
          <a:prstGeom prst="rect">
            <a:avLst/>
          </a:prstGeom>
          <a:noFill/>
          <a:ln>
            <a:noFill/>
          </a:ln>
        </p:spPr>
      </p:pic>
      <p:sp>
        <p:nvSpPr>
          <p:cNvPr id="137" name="Google Shape;137;p26"/>
          <p:cNvSpPr txBox="1"/>
          <p:nvPr/>
        </p:nvSpPr>
        <p:spPr>
          <a:xfrm>
            <a:off x="5135888" y="675956"/>
            <a:ext cx="2685000" cy="1964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400">
                <a:latin typeface="Ultra"/>
                <a:ea typeface="Ultra"/>
                <a:cs typeface="Ultra"/>
                <a:sym typeface="Ultra"/>
              </a:rPr>
              <a:t>GOOD FOOD</a:t>
            </a:r>
            <a:endParaRPr sz="5400">
              <a:latin typeface="Ultra"/>
              <a:ea typeface="Ultra"/>
              <a:cs typeface="Ultra"/>
              <a:sym typeface="Ultra"/>
            </a:endParaRPr>
          </a:p>
        </p:txBody>
      </p:sp>
      <p:sp>
        <p:nvSpPr>
          <p:cNvPr id="138" name="Google Shape;138;p26"/>
          <p:cNvSpPr txBox="1"/>
          <p:nvPr>
            <p:ph idx="1" type="subTitle"/>
          </p:nvPr>
        </p:nvSpPr>
        <p:spPr>
          <a:xfrm>
            <a:off x="4863225" y="4163414"/>
            <a:ext cx="48705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rPr lang="en"/>
              <a:t>Shiqing Liu</a:t>
            </a:r>
            <a:endParaRPr/>
          </a:p>
          <a:p>
            <a:pPr indent="0" lvl="0" marL="0" rtl="0" algn="l">
              <a:spcBef>
                <a:spcPts val="0"/>
              </a:spcBef>
              <a:spcAft>
                <a:spcPts val="0"/>
              </a:spcAft>
              <a:buNone/>
            </a:pPr>
            <a:r>
              <a:rPr lang="en"/>
              <a:t>Patricia Arnal Luna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FINAL PROJECT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May 6th, 2019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Computer Science 1.001</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your favorite food?</a:t>
            </a:r>
            <a:endParaRPr/>
          </a:p>
        </p:txBody>
      </p:sp>
      <p:sp>
        <p:nvSpPr>
          <p:cNvPr id="218" name="Google Shape;218;p35"/>
          <p:cNvSpPr txBox="1"/>
          <p:nvPr>
            <p:ph idx="1" type="body"/>
          </p:nvPr>
        </p:nvSpPr>
        <p:spPr>
          <a:xfrm>
            <a:off x="5794325" y="1481750"/>
            <a:ext cx="3349800" cy="27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restaurant type by </a:t>
            </a:r>
            <a:endParaRPr/>
          </a:p>
          <a:p>
            <a:pPr indent="0" lvl="0" marL="0" rtl="0" algn="l">
              <a:spcBef>
                <a:spcPts val="0"/>
              </a:spcBef>
              <a:spcAft>
                <a:spcPts val="0"/>
              </a:spcAft>
              <a:buNone/>
            </a:pPr>
            <a:r>
              <a:rPr lang="en"/>
              <a:t>Searching: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Burgers</a:t>
            </a:r>
            <a:r>
              <a:rPr lang="en"/>
              <a:t>”, “</a:t>
            </a:r>
            <a:r>
              <a:rPr b="1" lang="en"/>
              <a:t>Pizza</a:t>
            </a:r>
            <a:r>
              <a:rPr lang="en"/>
              <a:t>”, “</a:t>
            </a:r>
            <a:r>
              <a:rPr b="1" lang="en"/>
              <a:t>Sushi</a:t>
            </a:r>
            <a:r>
              <a:rPr lang="en"/>
              <a:t>”,...</a:t>
            </a:r>
            <a:endParaRPr/>
          </a:p>
          <a:p>
            <a:pPr indent="0" lvl="0" marL="0" rtl="0" algn="l">
              <a:spcBef>
                <a:spcPts val="0"/>
              </a:spcBef>
              <a:spcAft>
                <a:spcPts val="0"/>
              </a:spcAft>
              <a:buNone/>
            </a:pPr>
            <a:r>
              <a:rPr lang="en"/>
              <a:t>in </a:t>
            </a:r>
            <a:r>
              <a:rPr b="1" i="1" lang="en"/>
              <a:t>restaurant.categories</a:t>
            </a:r>
            <a:endParaRPr b="1" i="1"/>
          </a:p>
          <a:p>
            <a:pPr indent="0" lvl="0" marL="0" rtl="0" algn="l">
              <a:spcBef>
                <a:spcPts val="1600"/>
              </a:spcBef>
              <a:spcAft>
                <a:spcPts val="0"/>
              </a:spcAft>
              <a:buNone/>
            </a:pPr>
            <a:r>
              <a:rPr lang="en"/>
              <a:t>Display corresponding F</a:t>
            </a:r>
            <a:r>
              <a:rPr b="1" lang="en"/>
              <a:t>ood Icons</a:t>
            </a:r>
            <a:r>
              <a:rPr lang="en"/>
              <a:t> on map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9" name="Google Shape;219;p35"/>
          <p:cNvPicPr preferRelativeResize="0"/>
          <p:nvPr/>
        </p:nvPicPr>
        <p:blipFill>
          <a:blip r:embed="rId3">
            <a:alphaModFix/>
          </a:blip>
          <a:stretch>
            <a:fillRect/>
          </a:stretch>
        </p:blipFill>
        <p:spPr>
          <a:xfrm>
            <a:off x="252587" y="3389925"/>
            <a:ext cx="1460925" cy="1480290"/>
          </a:xfrm>
          <a:prstGeom prst="rect">
            <a:avLst/>
          </a:prstGeom>
          <a:noFill/>
          <a:ln>
            <a:noFill/>
          </a:ln>
        </p:spPr>
      </p:pic>
      <p:pic>
        <p:nvPicPr>
          <p:cNvPr id="220" name="Google Shape;220;p35"/>
          <p:cNvPicPr preferRelativeResize="0"/>
          <p:nvPr/>
        </p:nvPicPr>
        <p:blipFill>
          <a:blip r:embed="rId4">
            <a:alphaModFix/>
          </a:blip>
          <a:stretch>
            <a:fillRect/>
          </a:stretch>
        </p:blipFill>
        <p:spPr>
          <a:xfrm>
            <a:off x="4699988" y="3399615"/>
            <a:ext cx="1094325" cy="1460925"/>
          </a:xfrm>
          <a:prstGeom prst="rect">
            <a:avLst/>
          </a:prstGeom>
          <a:noFill/>
          <a:ln>
            <a:noFill/>
          </a:ln>
        </p:spPr>
      </p:pic>
      <p:pic>
        <p:nvPicPr>
          <p:cNvPr id="221" name="Google Shape;221;p35"/>
          <p:cNvPicPr preferRelativeResize="0"/>
          <p:nvPr/>
        </p:nvPicPr>
        <p:blipFill>
          <a:blip r:embed="rId5">
            <a:alphaModFix/>
          </a:blip>
          <a:stretch>
            <a:fillRect/>
          </a:stretch>
        </p:blipFill>
        <p:spPr>
          <a:xfrm>
            <a:off x="1923463" y="2350488"/>
            <a:ext cx="1331275" cy="1331275"/>
          </a:xfrm>
          <a:prstGeom prst="rect">
            <a:avLst/>
          </a:prstGeom>
          <a:noFill/>
          <a:ln>
            <a:noFill/>
          </a:ln>
        </p:spPr>
      </p:pic>
      <p:pic>
        <p:nvPicPr>
          <p:cNvPr id="222" name="Google Shape;222;p35"/>
          <p:cNvPicPr preferRelativeResize="0"/>
          <p:nvPr/>
        </p:nvPicPr>
        <p:blipFill>
          <a:blip r:embed="rId6">
            <a:alphaModFix/>
          </a:blip>
          <a:stretch>
            <a:fillRect/>
          </a:stretch>
        </p:blipFill>
        <p:spPr>
          <a:xfrm>
            <a:off x="186875" y="1184025"/>
            <a:ext cx="1094325" cy="1094325"/>
          </a:xfrm>
          <a:prstGeom prst="rect">
            <a:avLst/>
          </a:prstGeom>
          <a:noFill/>
          <a:ln>
            <a:noFill/>
          </a:ln>
        </p:spPr>
      </p:pic>
      <p:pic>
        <p:nvPicPr>
          <p:cNvPr id="223" name="Google Shape;223;p35"/>
          <p:cNvPicPr preferRelativeResize="0"/>
          <p:nvPr/>
        </p:nvPicPr>
        <p:blipFill>
          <a:blip r:embed="rId7">
            <a:alphaModFix/>
          </a:blip>
          <a:stretch>
            <a:fillRect/>
          </a:stretch>
        </p:blipFill>
        <p:spPr>
          <a:xfrm>
            <a:off x="373627" y="2278353"/>
            <a:ext cx="1198888" cy="1198906"/>
          </a:xfrm>
          <a:prstGeom prst="rect">
            <a:avLst/>
          </a:prstGeom>
          <a:noFill/>
          <a:ln>
            <a:noFill/>
          </a:ln>
        </p:spPr>
      </p:pic>
      <p:pic>
        <p:nvPicPr>
          <p:cNvPr id="224" name="Google Shape;224;p35"/>
          <p:cNvPicPr preferRelativeResize="0"/>
          <p:nvPr/>
        </p:nvPicPr>
        <p:blipFill>
          <a:blip r:embed="rId8">
            <a:alphaModFix/>
          </a:blip>
          <a:stretch>
            <a:fillRect/>
          </a:stretch>
        </p:blipFill>
        <p:spPr>
          <a:xfrm>
            <a:off x="1606347" y="1162699"/>
            <a:ext cx="1291628" cy="1291651"/>
          </a:xfrm>
          <a:prstGeom prst="rect">
            <a:avLst/>
          </a:prstGeom>
          <a:noFill/>
          <a:ln>
            <a:noFill/>
          </a:ln>
        </p:spPr>
      </p:pic>
      <p:pic>
        <p:nvPicPr>
          <p:cNvPr id="225" name="Google Shape;225;p35"/>
          <p:cNvPicPr preferRelativeResize="0"/>
          <p:nvPr/>
        </p:nvPicPr>
        <p:blipFill>
          <a:blip r:embed="rId9">
            <a:alphaModFix/>
          </a:blip>
          <a:stretch>
            <a:fillRect/>
          </a:stretch>
        </p:blipFill>
        <p:spPr>
          <a:xfrm>
            <a:off x="3147963" y="1254762"/>
            <a:ext cx="1198900" cy="1198900"/>
          </a:xfrm>
          <a:prstGeom prst="rect">
            <a:avLst/>
          </a:prstGeom>
          <a:noFill/>
          <a:ln>
            <a:noFill/>
          </a:ln>
        </p:spPr>
      </p:pic>
      <p:pic>
        <p:nvPicPr>
          <p:cNvPr id="226" name="Google Shape;226;p35"/>
          <p:cNvPicPr preferRelativeResize="0"/>
          <p:nvPr/>
        </p:nvPicPr>
        <p:blipFill>
          <a:blip r:embed="rId10">
            <a:alphaModFix/>
          </a:blip>
          <a:stretch>
            <a:fillRect/>
          </a:stretch>
        </p:blipFill>
        <p:spPr>
          <a:xfrm>
            <a:off x="3605663" y="2546297"/>
            <a:ext cx="1566063" cy="939650"/>
          </a:xfrm>
          <a:prstGeom prst="rect">
            <a:avLst/>
          </a:prstGeom>
          <a:noFill/>
          <a:ln>
            <a:noFill/>
          </a:ln>
        </p:spPr>
      </p:pic>
      <p:pic>
        <p:nvPicPr>
          <p:cNvPr id="227" name="Google Shape;227;p35"/>
          <p:cNvPicPr preferRelativeResize="0"/>
          <p:nvPr/>
        </p:nvPicPr>
        <p:blipFill>
          <a:blip r:embed="rId11">
            <a:alphaModFix/>
          </a:blip>
          <a:stretch>
            <a:fillRect/>
          </a:stretch>
        </p:blipFill>
        <p:spPr>
          <a:xfrm>
            <a:off x="3605686" y="3578594"/>
            <a:ext cx="1094325" cy="1291655"/>
          </a:xfrm>
          <a:prstGeom prst="rect">
            <a:avLst/>
          </a:prstGeom>
          <a:noFill/>
          <a:ln>
            <a:noFill/>
          </a:ln>
        </p:spPr>
      </p:pic>
      <p:pic>
        <p:nvPicPr>
          <p:cNvPr id="228" name="Google Shape;228;p35"/>
          <p:cNvPicPr preferRelativeResize="0"/>
          <p:nvPr/>
        </p:nvPicPr>
        <p:blipFill>
          <a:blip r:embed="rId12">
            <a:alphaModFix/>
          </a:blip>
          <a:stretch>
            <a:fillRect/>
          </a:stretch>
        </p:blipFill>
        <p:spPr>
          <a:xfrm>
            <a:off x="1923475" y="3765011"/>
            <a:ext cx="1535428" cy="1015701"/>
          </a:xfrm>
          <a:prstGeom prst="rect">
            <a:avLst/>
          </a:prstGeom>
          <a:noFill/>
          <a:ln>
            <a:noFill/>
          </a:ln>
        </p:spPr>
      </p:pic>
      <p:pic>
        <p:nvPicPr>
          <p:cNvPr id="229" name="Google Shape;229;p35"/>
          <p:cNvPicPr preferRelativeResize="0"/>
          <p:nvPr/>
        </p:nvPicPr>
        <p:blipFill>
          <a:blip r:embed="rId13">
            <a:alphaModFix/>
          </a:blip>
          <a:stretch>
            <a:fillRect/>
          </a:stretch>
        </p:blipFill>
        <p:spPr>
          <a:xfrm>
            <a:off x="4535125" y="1372838"/>
            <a:ext cx="1198900" cy="119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a Restaurant Good?</a:t>
            </a:r>
            <a:endParaRPr/>
          </a:p>
        </p:txBody>
      </p:sp>
      <p:sp>
        <p:nvSpPr>
          <p:cNvPr id="235" name="Google Shape;235;p36"/>
          <p:cNvSpPr txBox="1"/>
          <p:nvPr>
            <p:ph idx="1" type="body"/>
          </p:nvPr>
        </p:nvSpPr>
        <p:spPr>
          <a:xfrm>
            <a:off x="311700" y="1266325"/>
            <a:ext cx="5460600" cy="16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reviews: Size of the icon</a:t>
            </a:r>
            <a:endParaRPr/>
          </a:p>
          <a:p>
            <a:pPr indent="0" lvl="0" marL="0" rtl="0" algn="l">
              <a:spcBef>
                <a:spcPts val="1600"/>
              </a:spcBef>
              <a:spcAft>
                <a:spcPts val="0"/>
              </a:spcAft>
              <a:buNone/>
            </a:pPr>
            <a:r>
              <a:rPr lang="en"/>
              <a:t>	Large icon = more reviews = more popular</a:t>
            </a:r>
            <a:endParaRPr/>
          </a:p>
          <a:p>
            <a:pPr indent="0" lvl="0" marL="0" rtl="0" algn="l">
              <a:spcBef>
                <a:spcPts val="1600"/>
              </a:spcBef>
              <a:spcAft>
                <a:spcPts val="0"/>
              </a:spcAft>
              <a:buNone/>
            </a:pPr>
            <a:r>
              <a:rPr lang="en"/>
              <a:t>	Size = log(review_count)*7</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36" name="Google Shape;236;p36"/>
          <p:cNvSpPr txBox="1"/>
          <p:nvPr/>
        </p:nvSpPr>
        <p:spPr>
          <a:xfrm>
            <a:off x="393600" y="2964025"/>
            <a:ext cx="4178400" cy="19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Star: Opacity of the icon</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	Star: 1-5, Opacity: 0-1 </a:t>
            </a:r>
            <a:endParaRPr sz="1800">
              <a:solidFill>
                <a:schemeClr val="dk2"/>
              </a:solidFill>
              <a:latin typeface="Open Sans"/>
              <a:ea typeface="Open Sans"/>
              <a:cs typeface="Open Sans"/>
              <a:sym typeface="Open Sans"/>
            </a:endParaRPr>
          </a:p>
          <a:p>
            <a:pPr indent="457200" lvl="0" marL="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Opacity = restaurant star/5</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800">
              <a:solidFill>
                <a:schemeClr val="dk2"/>
              </a:solidFill>
              <a:latin typeface="Open Sans"/>
              <a:ea typeface="Open Sans"/>
              <a:cs typeface="Open Sans"/>
              <a:sym typeface="Open Sans"/>
            </a:endParaRPr>
          </a:p>
        </p:txBody>
      </p:sp>
      <p:pic>
        <p:nvPicPr>
          <p:cNvPr id="237" name="Google Shape;237;p36"/>
          <p:cNvPicPr preferRelativeResize="0"/>
          <p:nvPr/>
        </p:nvPicPr>
        <p:blipFill>
          <a:blip r:embed="rId3">
            <a:alphaModFix/>
          </a:blip>
          <a:stretch>
            <a:fillRect/>
          </a:stretch>
        </p:blipFill>
        <p:spPr>
          <a:xfrm>
            <a:off x="5532225" y="707230"/>
            <a:ext cx="2420700" cy="1697750"/>
          </a:xfrm>
          <a:prstGeom prst="rect">
            <a:avLst/>
          </a:prstGeom>
          <a:noFill/>
          <a:ln>
            <a:noFill/>
          </a:ln>
        </p:spPr>
      </p:pic>
      <p:pic>
        <p:nvPicPr>
          <p:cNvPr id="238" name="Google Shape;238;p36"/>
          <p:cNvPicPr preferRelativeResize="0"/>
          <p:nvPr/>
        </p:nvPicPr>
        <p:blipFill>
          <a:blip r:embed="rId4">
            <a:alphaModFix/>
          </a:blip>
          <a:stretch>
            <a:fillRect/>
          </a:stretch>
        </p:blipFill>
        <p:spPr>
          <a:xfrm>
            <a:off x="6739675" y="3919875"/>
            <a:ext cx="936850" cy="502591"/>
          </a:xfrm>
          <a:prstGeom prst="rect">
            <a:avLst/>
          </a:prstGeom>
          <a:noFill/>
          <a:ln>
            <a:noFill/>
          </a:ln>
        </p:spPr>
      </p:pic>
      <p:pic>
        <p:nvPicPr>
          <p:cNvPr id="239" name="Google Shape;239;p36"/>
          <p:cNvPicPr preferRelativeResize="0"/>
          <p:nvPr/>
        </p:nvPicPr>
        <p:blipFill>
          <a:blip r:embed="rId5">
            <a:alphaModFix/>
          </a:blip>
          <a:stretch>
            <a:fillRect/>
          </a:stretch>
        </p:blipFill>
        <p:spPr>
          <a:xfrm>
            <a:off x="6739672" y="4464000"/>
            <a:ext cx="936850" cy="334592"/>
          </a:xfrm>
          <a:prstGeom prst="rect">
            <a:avLst/>
          </a:prstGeom>
          <a:noFill/>
          <a:ln>
            <a:noFill/>
          </a:ln>
        </p:spPr>
      </p:pic>
      <p:pic>
        <p:nvPicPr>
          <p:cNvPr id="240" name="Google Shape;240;p36"/>
          <p:cNvPicPr preferRelativeResize="0"/>
          <p:nvPr/>
        </p:nvPicPr>
        <p:blipFill>
          <a:blip r:embed="rId6">
            <a:alphaModFix/>
          </a:blip>
          <a:stretch>
            <a:fillRect/>
          </a:stretch>
        </p:blipFill>
        <p:spPr>
          <a:xfrm>
            <a:off x="6739687" y="3538974"/>
            <a:ext cx="1304959" cy="380900"/>
          </a:xfrm>
          <a:prstGeom prst="rect">
            <a:avLst/>
          </a:prstGeom>
          <a:noFill/>
          <a:ln>
            <a:noFill/>
          </a:ln>
        </p:spPr>
      </p:pic>
      <p:pic>
        <p:nvPicPr>
          <p:cNvPr id="241" name="Google Shape;241;p36"/>
          <p:cNvPicPr preferRelativeResize="0"/>
          <p:nvPr/>
        </p:nvPicPr>
        <p:blipFill>
          <a:blip r:embed="rId7">
            <a:alphaModFix/>
          </a:blip>
          <a:stretch>
            <a:fillRect/>
          </a:stretch>
        </p:blipFill>
        <p:spPr>
          <a:xfrm>
            <a:off x="6739663" y="2684525"/>
            <a:ext cx="1492882" cy="380900"/>
          </a:xfrm>
          <a:prstGeom prst="rect">
            <a:avLst/>
          </a:prstGeom>
          <a:noFill/>
          <a:ln>
            <a:noFill/>
          </a:ln>
        </p:spPr>
      </p:pic>
      <p:pic>
        <p:nvPicPr>
          <p:cNvPr id="242" name="Google Shape;242;p36"/>
          <p:cNvPicPr preferRelativeResize="0"/>
          <p:nvPr/>
        </p:nvPicPr>
        <p:blipFill>
          <a:blip r:embed="rId8">
            <a:alphaModFix/>
          </a:blip>
          <a:stretch>
            <a:fillRect/>
          </a:stretch>
        </p:blipFill>
        <p:spPr>
          <a:xfrm>
            <a:off x="6727188" y="3098782"/>
            <a:ext cx="1766150" cy="438956"/>
          </a:xfrm>
          <a:prstGeom prst="rect">
            <a:avLst/>
          </a:prstGeom>
          <a:noFill/>
          <a:ln>
            <a:noFill/>
          </a:ln>
        </p:spPr>
      </p:pic>
      <p:sp>
        <p:nvSpPr>
          <p:cNvPr id="243" name="Google Shape;243;p36"/>
          <p:cNvSpPr txBox="1"/>
          <p:nvPr/>
        </p:nvSpPr>
        <p:spPr>
          <a:xfrm>
            <a:off x="5613600" y="2404975"/>
            <a:ext cx="936900" cy="254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Star: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1.5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2.5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3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3.5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4.5</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Restaurant Information</a:t>
            </a:r>
            <a:endParaRPr/>
          </a:p>
        </p:txBody>
      </p:sp>
      <p:sp>
        <p:nvSpPr>
          <p:cNvPr id="249" name="Google Shape;249;p37"/>
          <p:cNvSpPr txBox="1"/>
          <p:nvPr>
            <p:ph idx="1" type="body"/>
          </p:nvPr>
        </p:nvSpPr>
        <p:spPr>
          <a:xfrm>
            <a:off x="311700" y="12663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More information will display when hover your mouse on a restaurant</a:t>
            </a:r>
            <a:endParaRPr/>
          </a:p>
        </p:txBody>
      </p:sp>
      <p:pic>
        <p:nvPicPr>
          <p:cNvPr id="250" name="Google Shape;250;p37"/>
          <p:cNvPicPr preferRelativeResize="0"/>
          <p:nvPr/>
        </p:nvPicPr>
        <p:blipFill>
          <a:blip r:embed="rId3">
            <a:alphaModFix/>
          </a:blip>
          <a:stretch>
            <a:fillRect/>
          </a:stretch>
        </p:blipFill>
        <p:spPr>
          <a:xfrm>
            <a:off x="414075" y="3268925"/>
            <a:ext cx="4157924" cy="1141298"/>
          </a:xfrm>
          <a:prstGeom prst="rect">
            <a:avLst/>
          </a:prstGeom>
          <a:noFill/>
          <a:ln>
            <a:noFill/>
          </a:ln>
        </p:spPr>
      </p:pic>
      <p:pic>
        <p:nvPicPr>
          <p:cNvPr id="251" name="Google Shape;251;p37"/>
          <p:cNvPicPr preferRelativeResize="0"/>
          <p:nvPr/>
        </p:nvPicPr>
        <p:blipFill>
          <a:blip r:embed="rId4">
            <a:alphaModFix/>
          </a:blip>
          <a:stretch>
            <a:fillRect/>
          </a:stretch>
        </p:blipFill>
        <p:spPr>
          <a:xfrm>
            <a:off x="5202700" y="1727700"/>
            <a:ext cx="2372775" cy="1541225"/>
          </a:xfrm>
          <a:prstGeom prst="rect">
            <a:avLst/>
          </a:prstGeom>
          <a:noFill/>
          <a:ln>
            <a:noFill/>
          </a:ln>
        </p:spPr>
      </p:pic>
      <p:pic>
        <p:nvPicPr>
          <p:cNvPr id="252" name="Google Shape;252;p37"/>
          <p:cNvPicPr preferRelativeResize="0"/>
          <p:nvPr/>
        </p:nvPicPr>
        <p:blipFill>
          <a:blip r:embed="rId5">
            <a:alphaModFix/>
          </a:blip>
          <a:stretch>
            <a:fillRect/>
          </a:stretch>
        </p:blipFill>
        <p:spPr>
          <a:xfrm>
            <a:off x="414075" y="1879775"/>
            <a:ext cx="4157925" cy="1237075"/>
          </a:xfrm>
          <a:prstGeom prst="rect">
            <a:avLst/>
          </a:prstGeom>
          <a:noFill/>
          <a:ln>
            <a:noFill/>
          </a:ln>
        </p:spPr>
      </p:pic>
      <p:sp>
        <p:nvSpPr>
          <p:cNvPr id="253" name="Google Shape;253;p37"/>
          <p:cNvSpPr txBox="1"/>
          <p:nvPr/>
        </p:nvSpPr>
        <p:spPr>
          <a:xfrm>
            <a:off x="5311225" y="3424350"/>
            <a:ext cx="3521100" cy="13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Last check-in time tells when the restaurant was visited and checked in.</a:t>
            </a:r>
            <a:endParaRPr>
              <a:latin typeface="Open Sans"/>
              <a:ea typeface="Open Sans"/>
              <a:cs typeface="Open Sans"/>
              <a:sym typeface="Open Sans"/>
            </a:endParaRPr>
          </a:p>
          <a:p>
            <a:pPr indent="0" lvl="0" marL="0" rtl="0" algn="l">
              <a:spcBef>
                <a:spcPts val="1000"/>
              </a:spcBef>
              <a:spcAft>
                <a:spcPts val="0"/>
              </a:spcAft>
              <a:buNone/>
            </a:pPr>
            <a:r>
              <a:rPr lang="en">
                <a:latin typeface="Open Sans"/>
                <a:ea typeface="Open Sans"/>
                <a:cs typeface="Open Sans"/>
                <a:sym typeface="Open Sans"/>
              </a:rPr>
              <a:t>If a restaurant was not checked in for a while, it may be closed.</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making…</a:t>
            </a:r>
            <a:endParaRPr/>
          </a:p>
          <a:p>
            <a:pPr indent="0" lvl="0" marL="0" rtl="0" algn="l">
              <a:spcBef>
                <a:spcPts val="0"/>
              </a:spcBef>
              <a:spcAft>
                <a:spcPts val="0"/>
              </a:spcAft>
              <a:buNone/>
            </a:pPr>
            <a:r>
              <a:rPr lang="en" sz="1800"/>
              <a:t>3 of 3</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2400">
              <a:solidFill>
                <a:srgbClr val="000000"/>
              </a:solidFill>
            </a:endParaRPr>
          </a:p>
        </p:txBody>
      </p:sp>
      <p:sp>
        <p:nvSpPr>
          <p:cNvPr id="259" name="Google Shape;259;p38"/>
          <p:cNvSpPr txBox="1"/>
          <p:nvPr/>
        </p:nvSpPr>
        <p:spPr>
          <a:xfrm>
            <a:off x="43075" y="1779750"/>
            <a:ext cx="54123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2400">
                <a:latin typeface="PT Sans Narrow"/>
                <a:ea typeface="PT Sans Narrow"/>
                <a:cs typeface="PT Sans Narrow"/>
                <a:sym typeface="PT Sans Narrow"/>
              </a:rPr>
              <a:t>  May the 4th be with you!</a:t>
            </a:r>
            <a:endParaRPr sz="2400">
              <a:latin typeface="PT Sans Narrow"/>
              <a:ea typeface="PT Sans Narrow"/>
              <a:cs typeface="PT Sans Narrow"/>
              <a:sym typeface="PT Sans Narrow"/>
            </a:endParaRPr>
          </a:p>
          <a:p>
            <a:pPr indent="0" lvl="0" marL="0" rtl="0" algn="l">
              <a:spcBef>
                <a:spcPts val="0"/>
              </a:spcBef>
              <a:spcAft>
                <a:spcPts val="0"/>
              </a:spcAft>
              <a:buNone/>
            </a:pPr>
            <a:r>
              <a:t/>
            </a:r>
            <a:endParaRPr sz="2400">
              <a:latin typeface="PT Sans Narrow"/>
              <a:ea typeface="PT Sans Narrow"/>
              <a:cs typeface="PT Sans Narrow"/>
              <a:sym typeface="PT Sans Narrow"/>
            </a:endParaRPr>
          </a:p>
          <a:p>
            <a:pPr indent="0" lvl="0" marL="0" rtl="0" algn="l">
              <a:spcBef>
                <a:spcPts val="0"/>
              </a:spcBef>
              <a:spcAft>
                <a:spcPts val="0"/>
              </a:spcAft>
              <a:buNone/>
            </a:pPr>
            <a:r>
              <a:t/>
            </a:r>
            <a:endParaRPr/>
          </a:p>
          <a:p>
            <a:pPr indent="0" lvl="0" marL="0" rtl="0" algn="l">
              <a:spcBef>
                <a:spcPts val="0"/>
              </a:spcBef>
              <a:spcAft>
                <a:spcPts val="0"/>
              </a:spcAft>
              <a:buNone/>
            </a:pPr>
            <a:r>
              <a:rPr lang="en"/>
              <a:t>        ...and </a:t>
            </a:r>
            <a:r>
              <a:rPr b="1" lang="en" sz="1800">
                <a:solidFill>
                  <a:srgbClr val="F46524"/>
                </a:solidFill>
                <a:latin typeface="Open Sans"/>
                <a:ea typeface="Open Sans"/>
                <a:cs typeface="Open Sans"/>
                <a:sym typeface="Open Sans"/>
              </a:rPr>
              <a:t>Good Food</a:t>
            </a:r>
            <a:r>
              <a:rPr lang="en" sz="1800">
                <a:solidFill>
                  <a:schemeClr val="dk2"/>
                </a:solidFill>
                <a:latin typeface="Open Sans"/>
                <a:ea typeface="Open Sans"/>
                <a:cs typeface="Open Sans"/>
                <a:sym typeface="Open Sans"/>
              </a:rPr>
              <a:t> </a:t>
            </a:r>
            <a:r>
              <a:rPr lang="en"/>
              <a:t> too!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u="sng">
                <a:solidFill>
                  <a:schemeClr val="hlink"/>
                </a:solidFill>
                <a:hlinkClick r:id="rId3"/>
              </a:rPr>
              <a:t>https://youtu.be/rANP1tbaj0A</a:t>
            </a:r>
            <a:endParaRPr sz="2400">
              <a:solidFill>
                <a:srgbClr val="0000FF"/>
              </a:solidFill>
              <a:latin typeface="PT Sans Narrow"/>
              <a:ea typeface="PT Sans Narrow"/>
              <a:cs typeface="PT Sans Narrow"/>
              <a:sym typeface="PT Sans Narrow"/>
            </a:endParaRPr>
          </a:p>
          <a:p>
            <a:pPr indent="0" lvl="0" marL="0" rtl="0" algn="l">
              <a:spcBef>
                <a:spcPts val="0"/>
              </a:spcBef>
              <a:spcAft>
                <a:spcPts val="0"/>
              </a:spcAft>
              <a:buNone/>
            </a:pPr>
            <a:r>
              <a:rPr b="1" lang="en" sz="2400">
                <a:latin typeface="PT Sans Narrow"/>
                <a:ea typeface="PT Sans Narrow"/>
                <a:cs typeface="PT Sans Narrow"/>
                <a:sym typeface="PT Sans Narrow"/>
              </a:rPr>
              <a:t> </a:t>
            </a:r>
            <a:endParaRPr b="1" sz="2400">
              <a:latin typeface="PT Sans Narrow"/>
              <a:ea typeface="PT Sans Narrow"/>
              <a:cs typeface="PT Sans Narrow"/>
              <a:sym typeface="PT Sans Narrow"/>
            </a:endParaRPr>
          </a:p>
          <a:p>
            <a:pPr indent="0" lvl="0" marL="0" rtl="0" algn="l">
              <a:spcBef>
                <a:spcPts val="0"/>
              </a:spcBef>
              <a:spcAft>
                <a:spcPts val="0"/>
              </a:spcAft>
              <a:buNone/>
            </a:pPr>
            <a:r>
              <a:rPr lang="en"/>
              <a:t> </a:t>
            </a:r>
            <a:endParaRPr/>
          </a:p>
        </p:txBody>
      </p:sp>
      <p:pic>
        <p:nvPicPr>
          <p:cNvPr id="260" name="Google Shape;260;p38" title="Video_May_4.MOV">
            <a:hlinkClick r:id="rId4"/>
          </p:cNvPr>
          <p:cNvPicPr preferRelativeResize="0"/>
          <p:nvPr/>
        </p:nvPicPr>
        <p:blipFill>
          <a:blip r:embed="rId5">
            <a:alphaModFix/>
          </a:blip>
          <a:stretch>
            <a:fillRect/>
          </a:stretch>
        </p:blipFill>
        <p:spPr>
          <a:xfrm>
            <a:off x="3311750" y="460513"/>
            <a:ext cx="5629975" cy="4222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9"/>
          <p:cNvSpPr txBox="1"/>
          <p:nvPr>
            <p:ph type="ctrTitle"/>
          </p:nvPr>
        </p:nvSpPr>
        <p:spPr>
          <a:xfrm>
            <a:off x="4755475" y="4382100"/>
            <a:ext cx="4239300" cy="2382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700"/>
              <a:t>https://www.dropbox.com/s/4bbzgkpzorbain9/Screenshot%202019-04-09%2016.47.49.png?dl=0</a:t>
            </a:r>
            <a:endParaRPr sz="700"/>
          </a:p>
        </p:txBody>
      </p:sp>
      <p:pic>
        <p:nvPicPr>
          <p:cNvPr id="266" name="Google Shape;266;p39"/>
          <p:cNvPicPr preferRelativeResize="0"/>
          <p:nvPr/>
        </p:nvPicPr>
        <p:blipFill>
          <a:blip r:embed="rId3">
            <a:alphaModFix/>
          </a:blip>
          <a:stretch>
            <a:fillRect/>
          </a:stretch>
        </p:blipFill>
        <p:spPr>
          <a:xfrm>
            <a:off x="5238600" y="1497312"/>
            <a:ext cx="3169451" cy="2884788"/>
          </a:xfrm>
          <a:prstGeom prst="rect">
            <a:avLst/>
          </a:prstGeom>
          <a:noFill/>
          <a:ln>
            <a:noFill/>
          </a:ln>
        </p:spPr>
      </p:pic>
      <p:sp>
        <p:nvSpPr>
          <p:cNvPr id="267" name="Google Shape;267;p39"/>
          <p:cNvSpPr txBox="1"/>
          <p:nvPr/>
        </p:nvSpPr>
        <p:spPr>
          <a:xfrm>
            <a:off x="368100" y="607650"/>
            <a:ext cx="4870500" cy="69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400">
                <a:latin typeface="Ultra"/>
                <a:ea typeface="Ultra"/>
                <a:cs typeface="Ultra"/>
                <a:sym typeface="Ultra"/>
              </a:rPr>
              <a:t>Thank You</a:t>
            </a:r>
            <a:endParaRPr sz="5400">
              <a:latin typeface="Ultra"/>
              <a:ea typeface="Ultra"/>
              <a:cs typeface="Ultra"/>
              <a:sym typeface="Ultra"/>
            </a:endParaRPr>
          </a:p>
          <a:p>
            <a:pPr indent="0" lvl="0" marL="0" rtl="0" algn="l">
              <a:spcBef>
                <a:spcPts val="0"/>
              </a:spcBef>
              <a:spcAft>
                <a:spcPts val="0"/>
              </a:spcAft>
              <a:buNone/>
            </a:pPr>
            <a:r>
              <a:t/>
            </a:r>
            <a:endParaRPr sz="5400">
              <a:latin typeface="Ultra"/>
              <a:ea typeface="Ultra"/>
              <a:cs typeface="Ultra"/>
              <a:sym typeface="Ultra"/>
            </a:endParaRPr>
          </a:p>
          <a:p>
            <a:pPr indent="0" lvl="0" marL="0" rtl="0" algn="l">
              <a:spcBef>
                <a:spcPts val="0"/>
              </a:spcBef>
              <a:spcAft>
                <a:spcPts val="0"/>
              </a:spcAft>
              <a:buNone/>
            </a:pPr>
            <a:r>
              <a:rPr lang="en" sz="5400">
                <a:latin typeface="Ultra"/>
                <a:ea typeface="Ultra"/>
                <a:cs typeface="Ultra"/>
                <a:sym typeface="Ultra"/>
              </a:rPr>
              <a:t>      </a:t>
            </a:r>
            <a:endParaRPr sz="5400">
              <a:latin typeface="Ultra"/>
              <a:ea typeface="Ultra"/>
              <a:cs typeface="Ultra"/>
              <a:sym typeface="Ultra"/>
            </a:endParaRPr>
          </a:p>
        </p:txBody>
      </p:sp>
      <p:sp>
        <p:nvSpPr>
          <p:cNvPr id="268" name="Google Shape;268;p39"/>
          <p:cNvSpPr txBox="1"/>
          <p:nvPr>
            <p:ph idx="1" type="subTitle"/>
          </p:nvPr>
        </p:nvSpPr>
        <p:spPr>
          <a:xfrm>
            <a:off x="694675" y="3690975"/>
            <a:ext cx="4870500" cy="4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4800"/>
              <a:t>Q&amp;A</a:t>
            </a:r>
            <a:endParaRPr sz="4800"/>
          </a:p>
          <a:p>
            <a:pPr indent="0" lvl="0" marL="0" rtl="0" algn="l">
              <a:spcBef>
                <a:spcPts val="0"/>
              </a:spcBef>
              <a:spcAft>
                <a:spcPts val="0"/>
              </a:spcAft>
              <a:buNone/>
            </a:pPr>
            <a:r>
              <a:rPr lang="en"/>
              <a:t>Shiqing Liu</a:t>
            </a:r>
            <a:endParaRPr/>
          </a:p>
          <a:p>
            <a:pPr indent="0" lvl="0" marL="0" rtl="0" algn="l">
              <a:spcBef>
                <a:spcPts val="0"/>
              </a:spcBef>
              <a:spcAft>
                <a:spcPts val="0"/>
              </a:spcAft>
              <a:buNone/>
            </a:pPr>
            <a:r>
              <a:rPr lang="en"/>
              <a:t>Patricia Arnal Luna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 6th,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Bloopers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265800" y="365425"/>
            <a:ext cx="8612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that time when were moving to Sunrise City...</a:t>
            </a:r>
            <a:endParaRPr/>
          </a:p>
        </p:txBody>
      </p:sp>
      <p:sp>
        <p:nvSpPr>
          <p:cNvPr id="279" name="Google Shape;279;p41"/>
          <p:cNvSpPr txBox="1"/>
          <p:nvPr>
            <p:ph idx="1" type="body"/>
          </p:nvPr>
        </p:nvSpPr>
        <p:spPr>
          <a:xfrm>
            <a:off x="2355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Because all it had were BARS.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Until we realized there where SUSHI Bars, Ice-cream Bars, BARbeques… </a:t>
            </a:r>
            <a:endParaRPr/>
          </a:p>
          <a:p>
            <a:pPr indent="0" lvl="0" marL="0" rtl="0" algn="l">
              <a:spcBef>
                <a:spcPts val="1600"/>
              </a:spcBef>
              <a:spcAft>
                <a:spcPts val="0"/>
              </a:spcAft>
              <a:buNone/>
            </a:pPr>
            <a:r>
              <a:rPr lang="en"/>
              <a:t>Solution -&gt; </a:t>
            </a:r>
            <a:r>
              <a:rPr lang="en"/>
              <a:t>Our prioritization changed: Sushi HAD to go before Bar and then </a:t>
            </a:r>
            <a:r>
              <a:rPr lang="en"/>
              <a:t>we stopped looking for BAR, and went for BARS.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80" name="Google Shape;280;p41"/>
          <p:cNvPicPr preferRelativeResize="0"/>
          <p:nvPr/>
        </p:nvPicPr>
        <p:blipFill>
          <a:blip r:embed="rId3">
            <a:alphaModFix/>
          </a:blip>
          <a:stretch>
            <a:fillRect/>
          </a:stretch>
        </p:blipFill>
        <p:spPr>
          <a:xfrm>
            <a:off x="3725061" y="1399819"/>
            <a:ext cx="1094325" cy="12916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265800" y="365425"/>
            <a:ext cx="8612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TOP Food Apps.</a:t>
            </a:r>
            <a:endParaRPr/>
          </a:p>
        </p:txBody>
      </p:sp>
      <p:sp>
        <p:nvSpPr>
          <p:cNvPr id="286" name="Google Shape;286;p42"/>
          <p:cNvSpPr txBox="1"/>
          <p:nvPr>
            <p:ph idx="1" type="body"/>
          </p:nvPr>
        </p:nvSpPr>
        <p:spPr>
          <a:xfrm>
            <a:off x="2355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NONE show food icons:  </a:t>
            </a:r>
            <a:r>
              <a:rPr lang="en" u="sng">
                <a:solidFill>
                  <a:schemeClr val="hlink"/>
                </a:solidFill>
                <a:latin typeface="Arial"/>
                <a:ea typeface="Arial"/>
                <a:cs typeface="Arial"/>
                <a:sym typeface="Arial"/>
                <a:hlinkClick r:id="rId3"/>
              </a:rPr>
              <a:t>https://urbantastebud.com/11-best-apps-every-foodie-must-have-on-their-phone/</a:t>
            </a:r>
            <a:endParaRPr>
              <a:solidFill>
                <a:srgbClr val="695D46"/>
              </a:solidFill>
              <a:latin typeface="Arial"/>
              <a:ea typeface="Arial"/>
              <a:cs typeface="Arial"/>
              <a:sym typeface="Arial"/>
            </a:endParaRPr>
          </a:p>
          <a:p>
            <a:pPr indent="0" lvl="0" marL="0" rtl="0" algn="l">
              <a:spcBef>
                <a:spcPts val="1600"/>
              </a:spcBef>
              <a:spcAft>
                <a:spcPts val="0"/>
              </a:spcAft>
              <a:buNone/>
            </a:pPr>
            <a:r>
              <a:rPr lang="en">
                <a:solidFill>
                  <a:srgbClr val="695D46"/>
                </a:solidFill>
                <a:latin typeface="Arial"/>
                <a:ea typeface="Arial"/>
                <a:cs typeface="Arial"/>
                <a:sym typeface="Arial"/>
              </a:rPr>
              <a:t>TripAdvisor (Ratings -if you have the time…), Foursquare (Ratings), OpenTable (reservations), Acorns, Chefsfeed, Grubhub, ForkIt, Starbucks App…</a:t>
            </a:r>
            <a:endParaRPr>
              <a:solidFill>
                <a:srgbClr val="695D46"/>
              </a:solidFill>
              <a:latin typeface="Arial"/>
              <a:ea typeface="Arial"/>
              <a:cs typeface="Arial"/>
              <a:sym typeface="Arial"/>
            </a:endParaRPr>
          </a:p>
          <a:p>
            <a:pPr indent="0" lvl="0" marL="0" rtl="0" algn="l">
              <a:spcBef>
                <a:spcPts val="1600"/>
              </a:spcBef>
              <a:spcAft>
                <a:spcPts val="0"/>
              </a:spcAft>
              <a:buNone/>
            </a:pPr>
            <a:r>
              <a:rPr lang="en">
                <a:solidFill>
                  <a:srgbClr val="695D46"/>
                </a:solidFill>
                <a:latin typeface="Arial"/>
                <a:ea typeface="Arial"/>
                <a:cs typeface="Arial"/>
                <a:sym typeface="Arial"/>
              </a:rPr>
              <a:t>From there on, they are all brand oriented, not </a:t>
            </a:r>
            <a:r>
              <a:rPr b="1" lang="en">
                <a:solidFill>
                  <a:srgbClr val="695D46"/>
                </a:solidFill>
                <a:latin typeface="Arial"/>
                <a:ea typeface="Arial"/>
                <a:cs typeface="Arial"/>
                <a:sym typeface="Arial"/>
              </a:rPr>
              <a:t>consumer oriented.</a:t>
            </a:r>
            <a:r>
              <a:rPr lang="en">
                <a:solidFill>
                  <a:srgbClr val="695D46"/>
                </a:solidFill>
                <a:latin typeface="Arial"/>
                <a:ea typeface="Arial"/>
                <a:cs typeface="Arial"/>
                <a:sym typeface="Arial"/>
              </a:rPr>
              <a:t> </a:t>
            </a:r>
            <a:endParaRPr>
              <a:solidFill>
                <a:srgbClr val="695D46"/>
              </a:solidFill>
              <a:latin typeface="Arial"/>
              <a:ea typeface="Arial"/>
              <a:cs typeface="Arial"/>
              <a:sym typeface="Arial"/>
            </a:endParaRPr>
          </a:p>
          <a:p>
            <a:pPr indent="0" lvl="0" marL="0" rtl="0" algn="l">
              <a:spcBef>
                <a:spcPts val="1600"/>
              </a:spcBef>
              <a:spcAft>
                <a:spcPts val="1600"/>
              </a:spcAft>
              <a:buNone/>
            </a:pPr>
            <a:r>
              <a:t/>
            </a:r>
            <a:endParaRPr/>
          </a:p>
        </p:txBody>
      </p:sp>
      <p:pic>
        <p:nvPicPr>
          <p:cNvPr id="287" name="Google Shape;287;p42"/>
          <p:cNvPicPr preferRelativeResize="0"/>
          <p:nvPr/>
        </p:nvPicPr>
        <p:blipFill>
          <a:blip r:embed="rId4">
            <a:alphaModFix/>
          </a:blip>
          <a:stretch>
            <a:fillRect/>
          </a:stretch>
        </p:blipFill>
        <p:spPr>
          <a:xfrm>
            <a:off x="4816125" y="365425"/>
            <a:ext cx="2317125" cy="2225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231000" y="7501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600">
                <a:solidFill>
                  <a:srgbClr val="EF6C00"/>
                </a:solidFill>
                <a:latin typeface="PT Sans Narrow"/>
                <a:ea typeface="PT Sans Narrow"/>
                <a:cs typeface="PT Sans Narrow"/>
                <a:sym typeface="PT Sans Narrow"/>
              </a:rPr>
              <a:t>Problem of Restaurante Searching </a:t>
            </a:r>
            <a:endParaRPr/>
          </a:p>
        </p:txBody>
      </p:sp>
      <p:sp>
        <p:nvSpPr>
          <p:cNvPr id="144" name="Google Shape;144;p27"/>
          <p:cNvSpPr txBox="1"/>
          <p:nvPr>
            <p:ph idx="1" type="body"/>
          </p:nvPr>
        </p:nvSpPr>
        <p:spPr>
          <a:xfrm>
            <a:off x="3494950" y="658025"/>
            <a:ext cx="2524200" cy="3621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a:p>
            <a:pPr indent="0" lvl="0" marL="0" rtl="0" algn="l">
              <a:spcBef>
                <a:spcPts val="1600"/>
              </a:spcBef>
              <a:spcAft>
                <a:spcPts val="1600"/>
              </a:spcAft>
              <a:buNone/>
            </a:pPr>
            <a:r>
              <a:rPr lang="en">
                <a:solidFill>
                  <a:srgbClr val="695D46"/>
                </a:solidFill>
              </a:rPr>
              <a:t>Takes time to go back and forth between </a:t>
            </a:r>
            <a:r>
              <a:rPr lang="en">
                <a:solidFill>
                  <a:srgbClr val="695D46"/>
                </a:solidFill>
              </a:rPr>
              <a:t>Google Maps and each restaurants reviews to</a:t>
            </a:r>
            <a:r>
              <a:rPr lang="en">
                <a:solidFill>
                  <a:srgbClr val="695D46"/>
                </a:solidFill>
              </a:rPr>
              <a:t>  to match the eatery with the localization. Currently you can see plenty of restaurants nearby without knowing if they are any good, how reliable their ratings are or the kind of food they serve.</a:t>
            </a:r>
            <a:endParaRPr>
              <a:solidFill>
                <a:srgbClr val="695D46"/>
              </a:solidFill>
            </a:endParaRPr>
          </a:p>
        </p:txBody>
      </p:sp>
      <p:pic>
        <p:nvPicPr>
          <p:cNvPr id="145" name="Google Shape;145;p27"/>
          <p:cNvPicPr preferRelativeResize="0"/>
          <p:nvPr/>
        </p:nvPicPr>
        <p:blipFill>
          <a:blip r:embed="rId3">
            <a:alphaModFix/>
          </a:blip>
          <a:stretch>
            <a:fillRect/>
          </a:stretch>
        </p:blipFill>
        <p:spPr>
          <a:xfrm>
            <a:off x="190550" y="1770425"/>
            <a:ext cx="3102500" cy="2003575"/>
          </a:xfrm>
          <a:prstGeom prst="rect">
            <a:avLst/>
          </a:prstGeom>
          <a:noFill/>
          <a:ln>
            <a:noFill/>
          </a:ln>
        </p:spPr>
      </p:pic>
      <p:pic>
        <p:nvPicPr>
          <p:cNvPr id="146" name="Google Shape;146;p27"/>
          <p:cNvPicPr preferRelativeResize="0"/>
          <p:nvPr/>
        </p:nvPicPr>
        <p:blipFill>
          <a:blip r:embed="rId4">
            <a:alphaModFix/>
          </a:blip>
          <a:stretch>
            <a:fillRect/>
          </a:stretch>
        </p:blipFill>
        <p:spPr>
          <a:xfrm>
            <a:off x="6317050" y="399350"/>
            <a:ext cx="2225024" cy="4557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252000" y="166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your Tacos, Fast.</a:t>
            </a:r>
            <a:endParaRPr/>
          </a:p>
        </p:txBody>
      </p:sp>
      <p:sp>
        <p:nvSpPr>
          <p:cNvPr id="152" name="Google Shape;152;p28"/>
          <p:cNvSpPr txBox="1"/>
          <p:nvPr>
            <p:ph idx="1" type="body"/>
          </p:nvPr>
        </p:nvSpPr>
        <p:spPr>
          <a:xfrm>
            <a:off x="106050" y="754475"/>
            <a:ext cx="88125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t>
            </a:r>
            <a:r>
              <a:rPr b="1" lang="en"/>
              <a:t>Why do we do this?</a:t>
            </a:r>
            <a:r>
              <a:rPr lang="en"/>
              <a:t> To save people time and frustration. </a:t>
            </a:r>
            <a:r>
              <a:rPr lang="en" sz="1400"/>
              <a:t>Low battery? Time crunch? </a:t>
            </a:r>
            <a:endParaRPr sz="1400"/>
          </a:p>
          <a:p>
            <a:pPr indent="0" lvl="0" marL="0" rtl="0" algn="l">
              <a:spcBef>
                <a:spcPts val="1600"/>
              </a:spcBef>
              <a:spcAft>
                <a:spcPts val="0"/>
              </a:spcAft>
              <a:buNone/>
            </a:pPr>
            <a:r>
              <a:rPr lang="en" sz="1400"/>
              <a:t>    </a:t>
            </a:r>
            <a:r>
              <a:rPr lang="en"/>
              <a:t>So how is </a:t>
            </a:r>
            <a:r>
              <a:rPr b="1" lang="en">
                <a:solidFill>
                  <a:srgbClr val="F46524"/>
                </a:solidFill>
              </a:rPr>
              <a:t>Good Food </a:t>
            </a:r>
            <a:r>
              <a:rPr lang="en"/>
              <a:t>better? It DISPLAYS in ONE SCREEN, 4 useful functions.</a:t>
            </a:r>
            <a:endParaRPr/>
          </a:p>
          <a:p>
            <a:pPr indent="0" lvl="0" marL="0" rtl="0" algn="l">
              <a:spcBef>
                <a:spcPts val="1600"/>
              </a:spcBef>
              <a:spcAft>
                <a:spcPts val="0"/>
              </a:spcAft>
              <a:buNone/>
            </a:pPr>
            <a:r>
              <a:rPr lang="en" u="sng"/>
              <a:t>   Function 1:</a:t>
            </a:r>
            <a:r>
              <a:rPr lang="en"/>
              <a:t> </a:t>
            </a:r>
            <a:r>
              <a:rPr b="1" lang="en"/>
              <a:t>Reviews</a:t>
            </a:r>
            <a:r>
              <a:rPr lang="en"/>
              <a:t> as the size of the icon, how many people have rated.</a:t>
            </a:r>
            <a:endParaRPr/>
          </a:p>
          <a:p>
            <a:pPr indent="0" lvl="0" marL="0" rtl="0" algn="l">
              <a:spcBef>
                <a:spcPts val="1600"/>
              </a:spcBef>
              <a:spcAft>
                <a:spcPts val="0"/>
              </a:spcAft>
              <a:buNone/>
            </a:pPr>
            <a:r>
              <a:rPr lang="en" u="sng"/>
              <a:t>   Function 2:</a:t>
            </a:r>
            <a:r>
              <a:rPr lang="en"/>
              <a:t> Quality of the food, in terms of </a:t>
            </a:r>
            <a:r>
              <a:rPr b="1" lang="en"/>
              <a:t>Stars</a:t>
            </a:r>
            <a:r>
              <a:rPr lang="en"/>
              <a:t> from 1 to 5; as the intensity of the color. The more intense the color the better the food. </a:t>
            </a:r>
            <a:endParaRPr/>
          </a:p>
          <a:p>
            <a:pPr indent="0" lvl="0" marL="0" rtl="0" algn="l">
              <a:spcBef>
                <a:spcPts val="1600"/>
              </a:spcBef>
              <a:spcAft>
                <a:spcPts val="0"/>
              </a:spcAft>
              <a:buNone/>
            </a:pPr>
            <a:r>
              <a:rPr lang="en" u="sng"/>
              <a:t>   Function 3:</a:t>
            </a:r>
            <a:r>
              <a:rPr lang="en"/>
              <a:t> </a:t>
            </a:r>
            <a:r>
              <a:rPr b="1" lang="en"/>
              <a:t>Food Icons </a:t>
            </a:r>
            <a:r>
              <a:rPr lang="en"/>
              <a:t>are intuitive graphics of actual                                               food, moreover, when hovering over the icon, the                                                  variety of foods served is displayed. </a:t>
            </a:r>
            <a:endParaRPr/>
          </a:p>
          <a:p>
            <a:pPr indent="0" lvl="0" marL="0" rtl="0" algn="l">
              <a:spcBef>
                <a:spcPts val="1600"/>
              </a:spcBef>
              <a:spcAft>
                <a:spcPts val="0"/>
              </a:spcAft>
              <a:buNone/>
            </a:pPr>
            <a:r>
              <a:rPr lang="en" u="sng"/>
              <a:t>    Function 4:</a:t>
            </a:r>
            <a:r>
              <a:rPr lang="en"/>
              <a:t> </a:t>
            </a:r>
            <a:r>
              <a:rPr b="1" lang="en"/>
              <a:t>Check-in </a:t>
            </a:r>
            <a:r>
              <a:rPr lang="en"/>
              <a:t>time is shown, not only open                                                                    hours, so you </a:t>
            </a:r>
            <a:r>
              <a:rPr lang="en" u="sng"/>
              <a:t>know</a:t>
            </a:r>
            <a:r>
              <a:rPr lang="en"/>
              <a:t> it’s open, if someone just walked in!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3" name="Google Shape;153;p28"/>
          <p:cNvPicPr preferRelativeResize="0"/>
          <p:nvPr/>
        </p:nvPicPr>
        <p:blipFill rotWithShape="1">
          <a:blip r:embed="rId3">
            <a:alphaModFix/>
          </a:blip>
          <a:srcRect b="22528" l="8130" r="11126" t="28655"/>
          <a:stretch/>
        </p:blipFill>
        <p:spPr>
          <a:xfrm>
            <a:off x="6161550" y="3054250"/>
            <a:ext cx="2611050" cy="1578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9"/>
          <p:cNvSpPr txBox="1"/>
          <p:nvPr>
            <p:ph idx="1" type="body"/>
          </p:nvPr>
        </p:nvSpPr>
        <p:spPr>
          <a:xfrm>
            <a:off x="588850" y="362474"/>
            <a:ext cx="3165300" cy="3192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2400">
                <a:solidFill>
                  <a:srgbClr val="666666"/>
                </a:solidFill>
              </a:rPr>
              <a:t>AIMED:</a:t>
            </a:r>
            <a:endParaRPr b="1" sz="2400">
              <a:solidFill>
                <a:srgbClr val="666666"/>
              </a:solidFill>
            </a:endParaRPr>
          </a:p>
          <a:p>
            <a:pPr indent="-304800" lvl="0" marL="457200" rtl="0" algn="l">
              <a:spcBef>
                <a:spcPts val="1600"/>
              </a:spcBef>
              <a:spcAft>
                <a:spcPts val="0"/>
              </a:spcAft>
              <a:buClr>
                <a:srgbClr val="695D46"/>
              </a:buClr>
              <a:buSzPts val="1200"/>
              <a:buAutoNum type="arabicPeriod"/>
            </a:pPr>
            <a:r>
              <a:rPr lang="en" sz="1200">
                <a:solidFill>
                  <a:srgbClr val="695D46"/>
                </a:solidFill>
                <a:highlight>
                  <a:schemeClr val="accent6"/>
                </a:highlight>
              </a:rPr>
              <a:t>Size of the circle </a:t>
            </a:r>
            <a:r>
              <a:rPr lang="en" sz="1200">
                <a:solidFill>
                  <a:srgbClr val="695D46"/>
                </a:solidFill>
              </a:rPr>
              <a:t>= Number of reviews.</a:t>
            </a:r>
            <a:endParaRPr sz="1200">
              <a:solidFill>
                <a:srgbClr val="695D46"/>
              </a:solidFill>
            </a:endParaRPr>
          </a:p>
          <a:p>
            <a:pPr indent="0" lvl="0" marL="457200" rtl="0" algn="l">
              <a:spcBef>
                <a:spcPts val="1600"/>
              </a:spcBef>
              <a:spcAft>
                <a:spcPts val="0"/>
              </a:spcAft>
              <a:buNone/>
            </a:pPr>
            <a:r>
              <a:rPr lang="en" sz="1200">
                <a:solidFill>
                  <a:srgbClr val="695D46"/>
                </a:solidFill>
              </a:rPr>
              <a:t>More reviews means larger circle.</a:t>
            </a:r>
            <a:endParaRPr sz="1200">
              <a:solidFill>
                <a:srgbClr val="695D46"/>
              </a:solidFill>
            </a:endParaRPr>
          </a:p>
          <a:p>
            <a:pPr indent="-304800" lvl="0" marL="457200" rtl="0" algn="l">
              <a:spcBef>
                <a:spcPts val="1600"/>
              </a:spcBef>
              <a:spcAft>
                <a:spcPts val="0"/>
              </a:spcAft>
              <a:buClr>
                <a:srgbClr val="695D46"/>
              </a:buClr>
              <a:buSzPts val="1200"/>
              <a:buAutoNum type="arabicPeriod"/>
            </a:pPr>
            <a:r>
              <a:rPr lang="en" sz="1200">
                <a:solidFill>
                  <a:srgbClr val="695D46"/>
                </a:solidFill>
                <a:highlight>
                  <a:schemeClr val="accent6"/>
                </a:highlight>
              </a:rPr>
              <a:t> Intensity of  color = Ratings</a:t>
            </a:r>
            <a:endParaRPr sz="1200">
              <a:solidFill>
                <a:srgbClr val="695D46"/>
              </a:solidFill>
              <a:highlight>
                <a:schemeClr val="accent6"/>
              </a:highlight>
            </a:endParaRPr>
          </a:p>
          <a:p>
            <a:pPr indent="342900" lvl="0" marL="0" rtl="0" algn="l">
              <a:spcBef>
                <a:spcPts val="1600"/>
              </a:spcBef>
              <a:spcAft>
                <a:spcPts val="0"/>
              </a:spcAft>
              <a:buNone/>
            </a:pPr>
            <a:r>
              <a:rPr lang="en" sz="1200">
                <a:solidFill>
                  <a:srgbClr val="695D46"/>
                </a:solidFill>
              </a:rPr>
              <a:t>   </a:t>
            </a:r>
            <a:r>
              <a:rPr lang="en" sz="1200">
                <a:solidFill>
                  <a:srgbClr val="695D46"/>
                </a:solidFill>
              </a:rPr>
              <a:t>Brighter means higher rating. </a:t>
            </a:r>
            <a:endParaRPr sz="1200">
              <a:solidFill>
                <a:srgbClr val="695D46"/>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9" name="Google Shape;159;p29"/>
          <p:cNvPicPr preferRelativeResize="0"/>
          <p:nvPr/>
        </p:nvPicPr>
        <p:blipFill rotWithShape="1">
          <a:blip r:embed="rId3">
            <a:alphaModFix/>
          </a:blip>
          <a:srcRect b="23881" l="27022" r="18803" t="20940"/>
          <a:stretch/>
        </p:blipFill>
        <p:spPr>
          <a:xfrm>
            <a:off x="927900" y="3051163"/>
            <a:ext cx="2347899" cy="1543100"/>
          </a:xfrm>
          <a:prstGeom prst="rect">
            <a:avLst/>
          </a:prstGeom>
          <a:noFill/>
          <a:ln>
            <a:noFill/>
          </a:ln>
        </p:spPr>
      </p:pic>
      <p:sp>
        <p:nvSpPr>
          <p:cNvPr id="160" name="Google Shape;160;p29"/>
          <p:cNvSpPr txBox="1"/>
          <p:nvPr/>
        </p:nvSpPr>
        <p:spPr>
          <a:xfrm>
            <a:off x="4327150" y="362475"/>
            <a:ext cx="4148400" cy="2987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b="1" lang="en" sz="2400">
                <a:solidFill>
                  <a:srgbClr val="666666"/>
                </a:solidFill>
                <a:latin typeface="Lato"/>
                <a:ea typeface="Lato"/>
                <a:cs typeface="Lato"/>
                <a:sym typeface="Lato"/>
              </a:rPr>
              <a:t>ACCOMPLISHED:</a:t>
            </a:r>
            <a:endParaRPr b="1" sz="2400">
              <a:solidFill>
                <a:srgbClr val="666666"/>
              </a:solidFill>
              <a:latin typeface="Lato"/>
              <a:ea typeface="Lato"/>
              <a:cs typeface="Lato"/>
              <a:sym typeface="Lato"/>
            </a:endParaRPr>
          </a:p>
          <a:p>
            <a:pPr indent="-304800" lvl="0" marL="457200" rtl="0" algn="l">
              <a:lnSpc>
                <a:spcPct val="90000"/>
              </a:lnSpc>
              <a:spcBef>
                <a:spcPts val="1600"/>
              </a:spcBef>
              <a:spcAft>
                <a:spcPts val="0"/>
              </a:spcAft>
              <a:buClr>
                <a:schemeClr val="lt2"/>
              </a:buClr>
              <a:buSzPts val="1200"/>
              <a:buFont typeface="Lato"/>
              <a:buAutoNum type="arabicPeriod"/>
            </a:pPr>
            <a:r>
              <a:rPr lang="en" sz="1200">
                <a:solidFill>
                  <a:schemeClr val="lt2"/>
                </a:solidFill>
                <a:highlight>
                  <a:schemeClr val="accent6"/>
                </a:highlight>
                <a:latin typeface="Lato"/>
                <a:ea typeface="Lato"/>
                <a:cs typeface="Lato"/>
                <a:sym typeface="Lato"/>
              </a:rPr>
              <a:t>Size</a:t>
            </a:r>
            <a:r>
              <a:rPr lang="en" sz="1200">
                <a:solidFill>
                  <a:schemeClr val="lt2"/>
                </a:solidFill>
                <a:latin typeface="Lato"/>
                <a:ea typeface="Lato"/>
                <a:cs typeface="Lato"/>
                <a:sym typeface="Lato"/>
              </a:rPr>
              <a:t> = Number of reviews. </a:t>
            </a:r>
            <a:endParaRPr sz="1200">
              <a:solidFill>
                <a:schemeClr val="lt2"/>
              </a:solidFill>
              <a:latin typeface="Lato"/>
              <a:ea typeface="Lato"/>
              <a:cs typeface="Lato"/>
              <a:sym typeface="Lato"/>
            </a:endParaRPr>
          </a:p>
          <a:p>
            <a:pPr indent="342900" lvl="0" marL="0" rtl="0" algn="l">
              <a:lnSpc>
                <a:spcPct val="90000"/>
              </a:lnSpc>
              <a:spcBef>
                <a:spcPts val="1600"/>
              </a:spcBef>
              <a:spcAft>
                <a:spcPts val="0"/>
              </a:spcAft>
              <a:buNone/>
            </a:pPr>
            <a:r>
              <a:rPr lang="en" sz="1200">
                <a:solidFill>
                  <a:schemeClr val="lt2"/>
                </a:solidFill>
                <a:latin typeface="Lato"/>
                <a:ea typeface="Lato"/>
                <a:cs typeface="Lato"/>
                <a:sym typeface="Lato"/>
              </a:rPr>
              <a:t>   More reviews means larger size.</a:t>
            </a:r>
            <a:endParaRPr sz="1200">
              <a:solidFill>
                <a:schemeClr val="lt2"/>
              </a:solidFill>
              <a:latin typeface="Lato"/>
              <a:ea typeface="Lato"/>
              <a:cs typeface="Lato"/>
              <a:sym typeface="Lato"/>
            </a:endParaRPr>
          </a:p>
          <a:p>
            <a:pPr indent="-304800" lvl="0" marL="457200" rtl="0" algn="l">
              <a:lnSpc>
                <a:spcPct val="90000"/>
              </a:lnSpc>
              <a:spcBef>
                <a:spcPts val="1600"/>
              </a:spcBef>
              <a:spcAft>
                <a:spcPts val="0"/>
              </a:spcAft>
              <a:buClr>
                <a:schemeClr val="lt2"/>
              </a:buClr>
              <a:buSzPts val="1200"/>
              <a:buFont typeface="Lato"/>
              <a:buAutoNum type="arabicPeriod"/>
            </a:pPr>
            <a:r>
              <a:rPr lang="en" sz="1200">
                <a:solidFill>
                  <a:schemeClr val="lt2"/>
                </a:solidFill>
                <a:highlight>
                  <a:schemeClr val="accent6"/>
                </a:highlight>
                <a:latin typeface="Lato"/>
                <a:ea typeface="Lato"/>
                <a:cs typeface="Lato"/>
                <a:sym typeface="Lato"/>
              </a:rPr>
              <a:t>Intensity</a:t>
            </a:r>
            <a:r>
              <a:rPr lang="en" sz="1200">
                <a:solidFill>
                  <a:schemeClr val="lt2"/>
                </a:solidFill>
                <a:latin typeface="Lato"/>
                <a:ea typeface="Lato"/>
                <a:cs typeface="Lato"/>
                <a:sym typeface="Lato"/>
              </a:rPr>
              <a:t> = Ratings</a:t>
            </a:r>
            <a:endParaRPr sz="1200">
              <a:solidFill>
                <a:schemeClr val="lt2"/>
              </a:solidFill>
              <a:latin typeface="Lato"/>
              <a:ea typeface="Lato"/>
              <a:cs typeface="Lato"/>
              <a:sym typeface="Lato"/>
            </a:endParaRPr>
          </a:p>
          <a:p>
            <a:pPr indent="342900" lvl="0" marL="0" rtl="0" algn="l">
              <a:lnSpc>
                <a:spcPct val="90000"/>
              </a:lnSpc>
              <a:spcBef>
                <a:spcPts val="1600"/>
              </a:spcBef>
              <a:spcAft>
                <a:spcPts val="0"/>
              </a:spcAft>
              <a:buNone/>
            </a:pPr>
            <a:r>
              <a:rPr lang="en" sz="1200">
                <a:solidFill>
                  <a:schemeClr val="lt2"/>
                </a:solidFill>
                <a:latin typeface="Lato"/>
                <a:ea typeface="Lato"/>
                <a:cs typeface="Lato"/>
                <a:sym typeface="Lato"/>
              </a:rPr>
              <a:t>   1 to 5 Stars shown as brighter color.</a:t>
            </a:r>
            <a:endParaRPr sz="1200">
              <a:solidFill>
                <a:schemeClr val="lt2"/>
              </a:solidFill>
              <a:highlight>
                <a:schemeClr val="accent6"/>
              </a:highlight>
              <a:latin typeface="Lato"/>
              <a:ea typeface="Lato"/>
              <a:cs typeface="Lato"/>
              <a:sym typeface="Lato"/>
            </a:endParaRPr>
          </a:p>
          <a:p>
            <a:pPr indent="-304800" lvl="0" marL="457200" rtl="0" algn="l">
              <a:lnSpc>
                <a:spcPct val="90000"/>
              </a:lnSpc>
              <a:spcBef>
                <a:spcPts val="1600"/>
              </a:spcBef>
              <a:spcAft>
                <a:spcPts val="0"/>
              </a:spcAft>
              <a:buClr>
                <a:schemeClr val="lt2"/>
              </a:buClr>
              <a:buSzPts val="1200"/>
              <a:buFont typeface="Lato"/>
              <a:buAutoNum type="arabicPeriod"/>
            </a:pPr>
            <a:r>
              <a:rPr lang="en" sz="1200">
                <a:solidFill>
                  <a:schemeClr val="lt2"/>
                </a:solidFill>
                <a:highlight>
                  <a:schemeClr val="accent6"/>
                </a:highlight>
                <a:latin typeface="Lato"/>
                <a:ea typeface="Lato"/>
                <a:cs typeface="Lato"/>
                <a:sym typeface="Lato"/>
              </a:rPr>
              <a:t>FOOD  ICON</a:t>
            </a:r>
            <a:r>
              <a:rPr lang="en" sz="1200">
                <a:solidFill>
                  <a:schemeClr val="lt2"/>
                </a:solidFill>
                <a:latin typeface="Lato"/>
                <a:ea typeface="Lato"/>
                <a:cs typeface="Lato"/>
                <a:sym typeface="Lato"/>
              </a:rPr>
              <a:t> = Much more intuitive!</a:t>
            </a:r>
            <a:endParaRPr sz="1200">
              <a:solidFill>
                <a:schemeClr val="lt2"/>
              </a:solidFill>
              <a:highlight>
                <a:schemeClr val="accent6"/>
              </a:highlight>
              <a:latin typeface="Lato"/>
              <a:ea typeface="Lato"/>
              <a:cs typeface="Lato"/>
              <a:sym typeface="Lato"/>
            </a:endParaRPr>
          </a:p>
          <a:p>
            <a:pPr indent="342900" lvl="0" marL="0" rtl="0" algn="l">
              <a:lnSpc>
                <a:spcPct val="90000"/>
              </a:lnSpc>
              <a:spcBef>
                <a:spcPts val="1600"/>
              </a:spcBef>
              <a:spcAft>
                <a:spcPts val="0"/>
              </a:spcAft>
              <a:buNone/>
            </a:pPr>
            <a:r>
              <a:rPr lang="en" sz="1200">
                <a:solidFill>
                  <a:schemeClr val="lt2"/>
                </a:solidFill>
                <a:latin typeface="Lato"/>
                <a:ea typeface="Lato"/>
                <a:cs typeface="Lato"/>
                <a:sym typeface="Lato"/>
              </a:rPr>
              <a:t> </a:t>
            </a:r>
            <a:endParaRPr sz="1200">
              <a:solidFill>
                <a:schemeClr val="lt2"/>
              </a:solidFill>
              <a:latin typeface="Lato"/>
              <a:ea typeface="Lato"/>
              <a:cs typeface="Lato"/>
              <a:sym typeface="Lato"/>
            </a:endParaRPr>
          </a:p>
          <a:p>
            <a:pPr indent="0" lvl="0" marL="0" rtl="0" algn="l">
              <a:lnSpc>
                <a:spcPct val="90000"/>
              </a:lnSpc>
              <a:spcBef>
                <a:spcPts val="1600"/>
              </a:spcBef>
              <a:spcAft>
                <a:spcPts val="1600"/>
              </a:spcAft>
              <a:buClr>
                <a:schemeClr val="dk2"/>
              </a:buClr>
              <a:buSzPts val="1100"/>
              <a:buFont typeface="Arial"/>
              <a:buNone/>
            </a:pPr>
            <a:r>
              <a:t/>
            </a:r>
            <a:endParaRPr sz="1200">
              <a:solidFill>
                <a:schemeClr val="lt2"/>
              </a:solidFill>
              <a:latin typeface="Lato"/>
              <a:ea typeface="Lato"/>
              <a:cs typeface="Lato"/>
              <a:sym typeface="Lato"/>
            </a:endParaRPr>
          </a:p>
        </p:txBody>
      </p:sp>
      <p:pic>
        <p:nvPicPr>
          <p:cNvPr id="161" name="Google Shape;161;p29"/>
          <p:cNvPicPr preferRelativeResize="0"/>
          <p:nvPr/>
        </p:nvPicPr>
        <p:blipFill rotWithShape="1">
          <a:blip r:embed="rId4">
            <a:alphaModFix/>
          </a:blip>
          <a:srcRect b="13137" l="991" r="71081" t="61958"/>
          <a:stretch/>
        </p:blipFill>
        <p:spPr>
          <a:xfrm>
            <a:off x="4793601" y="3051175"/>
            <a:ext cx="2389375" cy="154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102775"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making…</a:t>
            </a:r>
            <a:endParaRPr/>
          </a:p>
          <a:p>
            <a:pPr indent="0" lvl="0" marL="0" rtl="0" algn="l">
              <a:spcBef>
                <a:spcPts val="0"/>
              </a:spcBef>
              <a:spcAft>
                <a:spcPts val="0"/>
              </a:spcAft>
              <a:buNone/>
            </a:pPr>
            <a:r>
              <a:rPr lang="en" sz="1800"/>
              <a:t>2 of 3</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 sz="1800" u="sng">
                <a:solidFill>
                  <a:schemeClr val="hlink"/>
                </a:solidFill>
                <a:latin typeface="Arial"/>
                <a:ea typeface="Arial"/>
                <a:cs typeface="Arial"/>
                <a:sym typeface="Arial"/>
                <a:hlinkClick r:id="rId3"/>
              </a:rPr>
              <a:t>https://youtu.be/GaDyvhysRyQ</a:t>
            </a:r>
            <a:endParaRPr/>
          </a:p>
        </p:txBody>
      </p:sp>
      <p:pic>
        <p:nvPicPr>
          <p:cNvPr id="167" name="Google Shape;167;p30" title="2019-05-02 _GoodFood.mov">
            <a:hlinkClick r:id="rId4"/>
          </p:cNvPr>
          <p:cNvPicPr preferRelativeResize="0"/>
          <p:nvPr/>
        </p:nvPicPr>
        <p:blipFill>
          <a:blip r:embed="rId5">
            <a:alphaModFix/>
          </a:blip>
          <a:stretch>
            <a:fillRect/>
          </a:stretch>
        </p:blipFill>
        <p:spPr>
          <a:xfrm>
            <a:off x="3502550" y="585350"/>
            <a:ext cx="5308150" cy="3981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Data</a:t>
            </a:r>
            <a:endParaRPr/>
          </a:p>
        </p:txBody>
      </p:sp>
      <p:sp>
        <p:nvSpPr>
          <p:cNvPr id="173" name="Google Shape;173;p31"/>
          <p:cNvSpPr txBox="1"/>
          <p:nvPr>
            <p:ph idx="1" type="body"/>
          </p:nvPr>
        </p:nvSpPr>
        <p:spPr>
          <a:xfrm>
            <a:off x="311700" y="1152475"/>
            <a:ext cx="3880500" cy="38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downloaded from Yelp</a:t>
            </a:r>
            <a:endParaRPr/>
          </a:p>
          <a:p>
            <a:pPr indent="0" lvl="0" marL="0" rtl="0" algn="l">
              <a:spcBef>
                <a:spcPts val="1600"/>
              </a:spcBef>
              <a:spcAft>
                <a:spcPts val="0"/>
              </a:spcAft>
              <a:buNone/>
            </a:pPr>
            <a:r>
              <a:rPr lang="en"/>
              <a:t>Business and Checkin data are used in our project</a:t>
            </a:r>
            <a:endParaRPr/>
          </a:p>
          <a:p>
            <a:pPr indent="0" lvl="0" marL="0" rtl="0" algn="l">
              <a:spcBef>
                <a:spcPts val="1600"/>
              </a:spcBef>
              <a:spcAft>
                <a:spcPts val="0"/>
              </a:spcAft>
              <a:buNone/>
            </a:pPr>
            <a:r>
              <a:rPr lang="en"/>
              <a:t>Business data:</a:t>
            </a:r>
            <a:endParaRPr/>
          </a:p>
          <a:p>
            <a:pPr indent="-304800" lvl="0" marL="457200" rtl="0" algn="l">
              <a:lnSpc>
                <a:spcPct val="100000"/>
              </a:lnSpc>
              <a:spcBef>
                <a:spcPts val="1600"/>
              </a:spcBef>
              <a:spcAft>
                <a:spcPts val="0"/>
              </a:spcAft>
              <a:buSzPts val="1200"/>
              <a:buChar char="●"/>
            </a:pPr>
            <a:r>
              <a:rPr lang="en" sz="1200"/>
              <a:t>Business_id,</a:t>
            </a:r>
            <a:endParaRPr sz="1200"/>
          </a:p>
          <a:p>
            <a:pPr indent="-304800" lvl="0" marL="457200" rtl="0" algn="l">
              <a:lnSpc>
                <a:spcPct val="100000"/>
              </a:lnSpc>
              <a:spcBef>
                <a:spcPts val="0"/>
              </a:spcBef>
              <a:spcAft>
                <a:spcPts val="0"/>
              </a:spcAft>
              <a:buSzPts val="1200"/>
              <a:buChar char="●"/>
            </a:pPr>
            <a:r>
              <a:rPr lang="en" sz="1200"/>
              <a:t>Name</a:t>
            </a:r>
            <a:endParaRPr sz="1200"/>
          </a:p>
          <a:p>
            <a:pPr indent="-304800" lvl="0" marL="457200" rtl="0" algn="l">
              <a:lnSpc>
                <a:spcPct val="100000"/>
              </a:lnSpc>
              <a:spcBef>
                <a:spcPts val="0"/>
              </a:spcBef>
              <a:spcAft>
                <a:spcPts val="0"/>
              </a:spcAft>
              <a:buSzPts val="1200"/>
              <a:buChar char="●"/>
            </a:pPr>
            <a:r>
              <a:rPr lang="en" sz="1200"/>
              <a:t>Address</a:t>
            </a:r>
            <a:endParaRPr sz="1200"/>
          </a:p>
          <a:p>
            <a:pPr indent="-304800" lvl="0" marL="457200" rtl="0" algn="l">
              <a:lnSpc>
                <a:spcPct val="100000"/>
              </a:lnSpc>
              <a:spcBef>
                <a:spcPts val="0"/>
              </a:spcBef>
              <a:spcAft>
                <a:spcPts val="0"/>
              </a:spcAft>
              <a:buSzPts val="1200"/>
              <a:buChar char="●"/>
            </a:pPr>
            <a:r>
              <a:rPr lang="en" sz="1200"/>
              <a:t>City</a:t>
            </a:r>
            <a:endParaRPr sz="1200"/>
          </a:p>
          <a:p>
            <a:pPr indent="-304800" lvl="0" marL="457200" rtl="0" algn="l">
              <a:lnSpc>
                <a:spcPct val="100000"/>
              </a:lnSpc>
              <a:spcBef>
                <a:spcPts val="0"/>
              </a:spcBef>
              <a:spcAft>
                <a:spcPts val="0"/>
              </a:spcAft>
              <a:buSzPts val="1200"/>
              <a:buChar char="●"/>
            </a:pPr>
            <a:r>
              <a:rPr lang="en" sz="1200"/>
              <a:t>Zip code</a:t>
            </a:r>
            <a:endParaRPr sz="1200"/>
          </a:p>
          <a:p>
            <a:pPr indent="-304800" lvl="0" marL="457200" rtl="0" algn="l">
              <a:lnSpc>
                <a:spcPct val="100000"/>
              </a:lnSpc>
              <a:spcBef>
                <a:spcPts val="0"/>
              </a:spcBef>
              <a:spcAft>
                <a:spcPts val="0"/>
              </a:spcAft>
              <a:buSzPts val="1200"/>
              <a:buChar char="●"/>
            </a:pPr>
            <a:r>
              <a:rPr lang="en" sz="1200"/>
              <a:t>Lat &amp; Lng</a:t>
            </a:r>
            <a:endParaRPr sz="1200"/>
          </a:p>
          <a:p>
            <a:pPr indent="-304800" lvl="0" marL="457200" rtl="0" algn="l">
              <a:lnSpc>
                <a:spcPct val="100000"/>
              </a:lnSpc>
              <a:spcBef>
                <a:spcPts val="0"/>
              </a:spcBef>
              <a:spcAft>
                <a:spcPts val="0"/>
              </a:spcAft>
              <a:buSzPts val="1200"/>
              <a:buChar char="●"/>
            </a:pPr>
            <a:r>
              <a:rPr lang="en" sz="1200"/>
              <a:t>Stars</a:t>
            </a:r>
            <a:endParaRPr sz="1200"/>
          </a:p>
          <a:p>
            <a:pPr indent="-304800" lvl="0" marL="457200" rtl="0" algn="l">
              <a:lnSpc>
                <a:spcPct val="100000"/>
              </a:lnSpc>
              <a:spcBef>
                <a:spcPts val="0"/>
              </a:spcBef>
              <a:spcAft>
                <a:spcPts val="0"/>
              </a:spcAft>
              <a:buSzPts val="1200"/>
              <a:buChar char="●"/>
            </a:pPr>
            <a:r>
              <a:rPr lang="en" sz="1200"/>
              <a:t>Review-Count</a:t>
            </a:r>
            <a:endParaRPr sz="1200"/>
          </a:p>
          <a:p>
            <a:pPr indent="-304800" lvl="0" marL="457200" rtl="0" algn="l">
              <a:lnSpc>
                <a:spcPct val="100000"/>
              </a:lnSpc>
              <a:spcBef>
                <a:spcPts val="0"/>
              </a:spcBef>
              <a:spcAft>
                <a:spcPts val="0"/>
              </a:spcAft>
              <a:buSzPts val="1200"/>
              <a:buChar char="●"/>
            </a:pPr>
            <a:r>
              <a:rPr lang="en" sz="1200"/>
              <a:t>Categories</a:t>
            </a:r>
            <a:endParaRPr sz="1200"/>
          </a:p>
        </p:txBody>
      </p:sp>
      <p:pic>
        <p:nvPicPr>
          <p:cNvPr id="174" name="Google Shape;174;p31"/>
          <p:cNvPicPr preferRelativeResize="0"/>
          <p:nvPr/>
        </p:nvPicPr>
        <p:blipFill>
          <a:blip r:embed="rId3">
            <a:alphaModFix/>
          </a:blip>
          <a:stretch>
            <a:fillRect/>
          </a:stretch>
        </p:blipFill>
        <p:spPr>
          <a:xfrm>
            <a:off x="4571999" y="998674"/>
            <a:ext cx="3880501" cy="1279905"/>
          </a:xfrm>
          <a:prstGeom prst="rect">
            <a:avLst/>
          </a:prstGeom>
          <a:noFill/>
          <a:ln>
            <a:noFill/>
          </a:ln>
        </p:spPr>
      </p:pic>
      <p:sp>
        <p:nvSpPr>
          <p:cNvPr id="175" name="Google Shape;175;p31"/>
          <p:cNvSpPr txBox="1"/>
          <p:nvPr/>
        </p:nvSpPr>
        <p:spPr>
          <a:xfrm>
            <a:off x="4572000" y="4707175"/>
            <a:ext cx="3063600" cy="27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u="sng">
                <a:solidFill>
                  <a:schemeClr val="accent5"/>
                </a:solidFill>
                <a:hlinkClick r:id="rId4"/>
              </a:rPr>
              <a:t>https://www.yelp.com/dataset</a:t>
            </a:r>
            <a:endParaRPr/>
          </a:p>
        </p:txBody>
      </p:sp>
      <p:pic>
        <p:nvPicPr>
          <p:cNvPr id="176" name="Google Shape;176;p31"/>
          <p:cNvPicPr preferRelativeResize="0"/>
          <p:nvPr/>
        </p:nvPicPr>
        <p:blipFill>
          <a:blip r:embed="rId5">
            <a:alphaModFix/>
          </a:blip>
          <a:stretch>
            <a:fillRect/>
          </a:stretch>
        </p:blipFill>
        <p:spPr>
          <a:xfrm>
            <a:off x="2096100" y="3081300"/>
            <a:ext cx="1937786" cy="1574450"/>
          </a:xfrm>
          <a:prstGeom prst="rect">
            <a:avLst/>
          </a:prstGeom>
          <a:noFill/>
          <a:ln>
            <a:noFill/>
          </a:ln>
        </p:spPr>
      </p:pic>
      <p:pic>
        <p:nvPicPr>
          <p:cNvPr id="177" name="Google Shape;177;p31"/>
          <p:cNvPicPr preferRelativeResize="0"/>
          <p:nvPr/>
        </p:nvPicPr>
        <p:blipFill>
          <a:blip r:embed="rId6">
            <a:alphaModFix/>
          </a:blip>
          <a:stretch>
            <a:fillRect/>
          </a:stretch>
        </p:blipFill>
        <p:spPr>
          <a:xfrm>
            <a:off x="4530800" y="3946900"/>
            <a:ext cx="4106975" cy="359425"/>
          </a:xfrm>
          <a:prstGeom prst="rect">
            <a:avLst/>
          </a:prstGeom>
          <a:noFill/>
          <a:ln>
            <a:noFill/>
          </a:ln>
        </p:spPr>
      </p:pic>
      <p:sp>
        <p:nvSpPr>
          <p:cNvPr id="178" name="Google Shape;178;p31"/>
          <p:cNvSpPr txBox="1"/>
          <p:nvPr/>
        </p:nvSpPr>
        <p:spPr>
          <a:xfrm>
            <a:off x="4530800" y="2712875"/>
            <a:ext cx="3740700" cy="9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Check-in Data:</a:t>
            </a:r>
            <a:endParaRPr sz="18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Business_id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Check-in date&amp;time</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Check-in Data Filtering</a:t>
            </a:r>
            <a:endParaRPr/>
          </a:p>
        </p:txBody>
      </p:sp>
      <p:sp>
        <p:nvSpPr>
          <p:cNvPr id="184" name="Google Shape;184;p32"/>
          <p:cNvSpPr txBox="1"/>
          <p:nvPr>
            <p:ph idx="1" type="body"/>
          </p:nvPr>
        </p:nvSpPr>
        <p:spPr>
          <a:xfrm>
            <a:off x="133850" y="16620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keep the latest check-in time for each business</a:t>
            </a:r>
            <a:endParaRPr/>
          </a:p>
          <a:p>
            <a:pPr indent="0" lvl="0" marL="0" rtl="0" algn="l">
              <a:spcBef>
                <a:spcPts val="1600"/>
              </a:spcBef>
              <a:spcAft>
                <a:spcPts val="1600"/>
              </a:spcAft>
              <a:buNone/>
            </a:pPr>
            <a:r>
              <a:t/>
            </a:r>
            <a:endParaRPr/>
          </a:p>
        </p:txBody>
      </p:sp>
      <p:sp>
        <p:nvSpPr>
          <p:cNvPr id="185" name="Google Shape;185;p32"/>
          <p:cNvSpPr txBox="1"/>
          <p:nvPr/>
        </p:nvSpPr>
        <p:spPr>
          <a:xfrm>
            <a:off x="2833113" y="2641400"/>
            <a:ext cx="23817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Find latest Time by </a:t>
            </a:r>
            <a:r>
              <a:rPr lang="en" sz="1800">
                <a:solidFill>
                  <a:schemeClr val="dk2"/>
                </a:solidFill>
                <a:latin typeface="Open Sans"/>
                <a:ea typeface="Open Sans"/>
                <a:cs typeface="Open Sans"/>
                <a:sym typeface="Open Sans"/>
              </a:rPr>
              <a:t>Checkin_filter.js</a:t>
            </a:r>
            <a:endParaRPr>
              <a:latin typeface="Open Sans"/>
              <a:ea typeface="Open Sans"/>
              <a:cs typeface="Open Sans"/>
              <a:sym typeface="Open Sans"/>
            </a:endParaRPr>
          </a:p>
        </p:txBody>
      </p:sp>
      <p:sp>
        <p:nvSpPr>
          <p:cNvPr id="186" name="Google Shape;186;p32"/>
          <p:cNvSpPr txBox="1"/>
          <p:nvPr/>
        </p:nvSpPr>
        <p:spPr>
          <a:xfrm>
            <a:off x="133850" y="2270800"/>
            <a:ext cx="3005100" cy="26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Checkin.json</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399 MB</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161950 lines</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{“Business_id”:”xxx”,”Date”:”xxx,xxx,xxx...”}</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800">
              <a:solidFill>
                <a:schemeClr val="dk2"/>
              </a:solidFill>
              <a:latin typeface="Open Sans"/>
              <a:ea typeface="Open Sans"/>
              <a:cs typeface="Open Sans"/>
              <a:sym typeface="Open Sans"/>
            </a:endParaRPr>
          </a:p>
        </p:txBody>
      </p:sp>
      <p:sp>
        <p:nvSpPr>
          <p:cNvPr id="187" name="Google Shape;187;p32"/>
          <p:cNvSpPr txBox="1"/>
          <p:nvPr/>
        </p:nvSpPr>
        <p:spPr>
          <a:xfrm>
            <a:off x="5135225" y="2324475"/>
            <a:ext cx="2820600" cy="26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Checkin_last.js</a:t>
            </a:r>
            <a:endParaRPr sz="1800">
              <a:solidFill>
                <a:schemeClr val="dk2"/>
              </a:solidFill>
              <a:latin typeface="Open Sans"/>
              <a:ea typeface="Open Sans"/>
              <a:cs typeface="Open Sans"/>
              <a:sym typeface="Open Sans"/>
            </a:endParaRPr>
          </a:p>
          <a:p>
            <a:pPr indent="457200" lvl="0" marL="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13 MB</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161950 lines</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{“Business_id”:”xxx”,”latest_checkin_time”:”xxx”}</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800">
              <a:solidFill>
                <a:schemeClr val="dk2"/>
              </a:solidFill>
              <a:latin typeface="Open Sans"/>
              <a:ea typeface="Open Sans"/>
              <a:cs typeface="Open Sans"/>
              <a:sym typeface="Open Sans"/>
            </a:endParaRPr>
          </a:p>
        </p:txBody>
      </p:sp>
      <p:sp>
        <p:nvSpPr>
          <p:cNvPr id="188" name="Google Shape;188;p32"/>
          <p:cNvSpPr/>
          <p:nvPr/>
        </p:nvSpPr>
        <p:spPr>
          <a:xfrm>
            <a:off x="2833125" y="3400575"/>
            <a:ext cx="2381700" cy="18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p:nvPr/>
        </p:nvSpPr>
        <p:spPr>
          <a:xfrm rot="-491531">
            <a:off x="4319966" y="93567"/>
            <a:ext cx="2153778" cy="1305716"/>
          </a:xfrm>
          <a:prstGeom prst="flowChartMagneticTap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txBox="1"/>
          <p:nvPr/>
        </p:nvSpPr>
        <p:spPr>
          <a:xfrm rot="-431995">
            <a:off x="4525869" y="372325"/>
            <a:ext cx="1821563" cy="6685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Smaller files, so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our computers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wouldn’t crash </a:t>
            </a:r>
            <a:r>
              <a:rPr lang="en" sz="1800">
                <a:latin typeface="Open Sans"/>
                <a:ea typeface="Open Sans"/>
                <a:cs typeface="Open Sans"/>
                <a:sym typeface="Open Sans"/>
              </a:rPr>
              <a:t>:D</a:t>
            </a:r>
            <a:endParaRPr sz="1800">
              <a:latin typeface="Open Sans"/>
              <a:ea typeface="Open Sans"/>
              <a:cs typeface="Open Sans"/>
              <a:sym typeface="Open Sans"/>
            </a:endParaRPr>
          </a:p>
        </p:txBody>
      </p:sp>
      <p:pic>
        <p:nvPicPr>
          <p:cNvPr id="191" name="Google Shape;191;p32"/>
          <p:cNvPicPr preferRelativeResize="0"/>
          <p:nvPr/>
        </p:nvPicPr>
        <p:blipFill>
          <a:blip r:embed="rId3">
            <a:alphaModFix/>
          </a:blip>
          <a:stretch>
            <a:fillRect/>
          </a:stretch>
        </p:blipFill>
        <p:spPr>
          <a:xfrm rot="-458543">
            <a:off x="6589975" y="591425"/>
            <a:ext cx="2317801" cy="1738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Data Filtering and Merging</a:t>
            </a:r>
            <a:endParaRPr/>
          </a:p>
        </p:txBody>
      </p:sp>
      <p:sp>
        <p:nvSpPr>
          <p:cNvPr id="197" name="Google Shape;197;p33"/>
          <p:cNvSpPr txBox="1"/>
          <p:nvPr>
            <p:ph idx="1" type="body"/>
          </p:nvPr>
        </p:nvSpPr>
        <p:spPr>
          <a:xfrm>
            <a:off x="311700" y="1266325"/>
            <a:ext cx="3493500" cy="10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 business data by City </a:t>
            </a:r>
            <a:endParaRPr/>
          </a:p>
          <a:p>
            <a:pPr indent="0" lvl="0" marL="457200" rtl="0" algn="l">
              <a:spcBef>
                <a:spcPts val="1600"/>
              </a:spcBef>
              <a:spcAft>
                <a:spcPts val="0"/>
              </a:spcAft>
              <a:buNone/>
            </a:pPr>
            <a:r>
              <a:rPr lang="en"/>
              <a:t>City: Surprise, Arizona</a:t>
            </a:r>
            <a:endParaRPr/>
          </a:p>
          <a:p>
            <a:pPr indent="0" lvl="0" marL="0" rtl="0" algn="l">
              <a:spcBef>
                <a:spcPts val="1600"/>
              </a:spcBef>
              <a:spcAft>
                <a:spcPts val="1600"/>
              </a:spcAft>
              <a:buNone/>
            </a:pPr>
            <a:r>
              <a:t/>
            </a:r>
            <a:endParaRPr/>
          </a:p>
        </p:txBody>
      </p:sp>
      <p:pic>
        <p:nvPicPr>
          <p:cNvPr id="198" name="Google Shape;198;p33"/>
          <p:cNvPicPr preferRelativeResize="0"/>
          <p:nvPr/>
        </p:nvPicPr>
        <p:blipFill>
          <a:blip r:embed="rId3">
            <a:alphaModFix/>
          </a:blip>
          <a:stretch>
            <a:fillRect/>
          </a:stretch>
        </p:blipFill>
        <p:spPr>
          <a:xfrm>
            <a:off x="165072" y="2180325"/>
            <a:ext cx="3851801" cy="2486975"/>
          </a:xfrm>
          <a:prstGeom prst="rect">
            <a:avLst/>
          </a:prstGeom>
          <a:noFill/>
          <a:ln>
            <a:noFill/>
          </a:ln>
        </p:spPr>
      </p:pic>
      <p:pic>
        <p:nvPicPr>
          <p:cNvPr id="199" name="Google Shape;199;p33"/>
          <p:cNvPicPr preferRelativeResize="0"/>
          <p:nvPr/>
        </p:nvPicPr>
        <p:blipFill>
          <a:blip r:embed="rId4">
            <a:alphaModFix/>
          </a:blip>
          <a:stretch>
            <a:fillRect/>
          </a:stretch>
        </p:blipFill>
        <p:spPr>
          <a:xfrm>
            <a:off x="4406400" y="1859825"/>
            <a:ext cx="3239511" cy="855900"/>
          </a:xfrm>
          <a:prstGeom prst="rect">
            <a:avLst/>
          </a:prstGeom>
          <a:noFill/>
          <a:ln>
            <a:noFill/>
          </a:ln>
        </p:spPr>
      </p:pic>
      <p:sp>
        <p:nvSpPr>
          <p:cNvPr id="200" name="Google Shape;200;p33"/>
          <p:cNvSpPr txBox="1"/>
          <p:nvPr/>
        </p:nvSpPr>
        <p:spPr>
          <a:xfrm>
            <a:off x="4107875" y="2715725"/>
            <a:ext cx="4299300" cy="21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Business_Surpirse.js</a:t>
            </a:r>
            <a:endParaRPr sz="1800">
              <a:solidFill>
                <a:schemeClr val="dk2"/>
              </a:solidFill>
              <a:latin typeface="Open Sans"/>
              <a:ea typeface="Open Sans"/>
              <a:cs typeface="Open Sans"/>
              <a:sym typeface="Open Sans"/>
            </a:endParaRPr>
          </a:p>
          <a:p>
            <a:pPr indent="0" lvl="0" marL="0" rtl="0" algn="l">
              <a:lnSpc>
                <a:spcPct val="100000"/>
              </a:lnSpc>
              <a:spcBef>
                <a:spcPts val="0"/>
              </a:spcBef>
              <a:spcAft>
                <a:spcPts val="0"/>
              </a:spcAft>
              <a:buNone/>
            </a:pPr>
            <a:r>
              <a:rPr lang="en">
                <a:solidFill>
                  <a:schemeClr val="dk2"/>
                </a:solidFill>
                <a:latin typeface="Open Sans"/>
                <a:ea typeface="Open Sans"/>
                <a:cs typeface="Open Sans"/>
                <a:sym typeface="Open Sans"/>
              </a:rPr>
              <a:t>924 businesses</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Business_id,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last_checkin_time, </a:t>
            </a:r>
            <a:endParaRPr b="1">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Zip code,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star,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review_count,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Lat &amp; lng,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categories</a:t>
            </a:r>
            <a:endParaRPr>
              <a:solidFill>
                <a:schemeClr val="dk2"/>
              </a:solidFill>
              <a:latin typeface="Open Sans"/>
              <a:ea typeface="Open Sans"/>
              <a:cs typeface="Open Sans"/>
              <a:sym typeface="Open Sans"/>
            </a:endParaRPr>
          </a:p>
        </p:txBody>
      </p:sp>
      <p:sp>
        <p:nvSpPr>
          <p:cNvPr id="201" name="Google Shape;201;p33"/>
          <p:cNvSpPr txBox="1"/>
          <p:nvPr/>
        </p:nvSpPr>
        <p:spPr>
          <a:xfrm>
            <a:off x="4107875" y="1152425"/>
            <a:ext cx="45438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Merge with latest check-in data by checking business_id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Restaurants Filtering</a:t>
            </a:r>
            <a:endParaRPr/>
          </a:p>
        </p:txBody>
      </p:sp>
      <p:sp>
        <p:nvSpPr>
          <p:cNvPr id="207" name="Google Shape;207;p34"/>
          <p:cNvSpPr txBox="1"/>
          <p:nvPr>
            <p:ph idx="1" type="body"/>
          </p:nvPr>
        </p:nvSpPr>
        <p:spPr>
          <a:xfrm>
            <a:off x="311700" y="1266325"/>
            <a:ext cx="8520600" cy="10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 business data and keep restaurants only</a:t>
            </a:r>
            <a:endParaRPr/>
          </a:p>
          <a:p>
            <a:pPr indent="0" lvl="0" marL="0" rtl="0" algn="l">
              <a:spcBef>
                <a:spcPts val="1600"/>
              </a:spcBef>
              <a:spcAft>
                <a:spcPts val="0"/>
              </a:spcAft>
              <a:buNone/>
            </a:pPr>
            <a:r>
              <a:rPr lang="en"/>
              <a:t>Search if </a:t>
            </a:r>
            <a:r>
              <a:rPr b="1" i="1" lang="en"/>
              <a:t>business_Surprise.Categories</a:t>
            </a:r>
            <a:r>
              <a:rPr lang="en"/>
              <a:t> includes word “</a:t>
            </a:r>
            <a:r>
              <a:rPr b="1" lang="en"/>
              <a:t>Restaurants</a:t>
            </a:r>
            <a:r>
              <a:rPr lang="en"/>
              <a:t>”</a:t>
            </a:r>
            <a:endParaRPr/>
          </a:p>
          <a:p>
            <a:pPr indent="0" lvl="0" marL="0" rtl="0" algn="l">
              <a:spcBef>
                <a:spcPts val="1600"/>
              </a:spcBef>
              <a:spcAft>
                <a:spcPts val="1600"/>
              </a:spcAft>
              <a:buNone/>
            </a:pPr>
            <a:r>
              <a:t/>
            </a:r>
            <a:endParaRPr/>
          </a:p>
        </p:txBody>
      </p:sp>
      <p:sp>
        <p:nvSpPr>
          <p:cNvPr id="208" name="Google Shape;208;p34"/>
          <p:cNvSpPr txBox="1"/>
          <p:nvPr/>
        </p:nvSpPr>
        <p:spPr>
          <a:xfrm>
            <a:off x="60100" y="2697025"/>
            <a:ext cx="2553600" cy="113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Business_Surpirse.js</a:t>
            </a:r>
            <a:endParaRPr sz="1800">
              <a:solidFill>
                <a:schemeClr val="dk2"/>
              </a:solidFill>
              <a:latin typeface="Open Sans"/>
              <a:ea typeface="Open Sans"/>
              <a:cs typeface="Open Sans"/>
              <a:sym typeface="Open Sans"/>
            </a:endParaRPr>
          </a:p>
          <a:p>
            <a:pPr indent="0" lvl="0" marL="0" rtl="0" algn="l">
              <a:lnSpc>
                <a:spcPct val="100000"/>
              </a:lnSpc>
              <a:spcBef>
                <a:spcPts val="1000"/>
              </a:spcBef>
              <a:spcAft>
                <a:spcPts val="0"/>
              </a:spcAft>
              <a:buNone/>
            </a:pPr>
            <a:r>
              <a:rPr lang="en" sz="1800">
                <a:solidFill>
                  <a:schemeClr val="dk2"/>
                </a:solidFill>
                <a:latin typeface="Open Sans"/>
                <a:ea typeface="Open Sans"/>
                <a:cs typeface="Open Sans"/>
                <a:sym typeface="Open Sans"/>
              </a:rPr>
              <a:t>924 businesses</a:t>
            </a:r>
            <a:endParaRPr sz="1800">
              <a:solidFill>
                <a:schemeClr val="dk2"/>
              </a:solidFill>
              <a:latin typeface="Open Sans"/>
              <a:ea typeface="Open Sans"/>
              <a:cs typeface="Open Sans"/>
              <a:sym typeface="Open Sans"/>
            </a:endParaRPr>
          </a:p>
          <a:p>
            <a:pPr indent="0" lvl="0" marL="0" rtl="0" algn="l">
              <a:lnSpc>
                <a:spcPct val="100000"/>
              </a:lnSpc>
              <a:spcBef>
                <a:spcPts val="0"/>
              </a:spcBef>
              <a:spcAft>
                <a:spcPts val="1600"/>
              </a:spcAft>
              <a:buNone/>
            </a:pPr>
            <a:r>
              <a:t/>
            </a:r>
            <a:endParaRPr>
              <a:solidFill>
                <a:schemeClr val="dk2"/>
              </a:solidFill>
              <a:latin typeface="Open Sans"/>
              <a:ea typeface="Open Sans"/>
              <a:cs typeface="Open Sans"/>
              <a:sym typeface="Open Sans"/>
            </a:endParaRPr>
          </a:p>
        </p:txBody>
      </p:sp>
      <p:sp>
        <p:nvSpPr>
          <p:cNvPr id="209" name="Google Shape;209;p34"/>
          <p:cNvSpPr txBox="1"/>
          <p:nvPr/>
        </p:nvSpPr>
        <p:spPr>
          <a:xfrm>
            <a:off x="6149825" y="2571750"/>
            <a:ext cx="2835900" cy="113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Restaurants</a:t>
            </a:r>
            <a:r>
              <a:rPr lang="en" sz="1800">
                <a:solidFill>
                  <a:schemeClr val="dk2"/>
                </a:solidFill>
                <a:latin typeface="Open Sans"/>
                <a:ea typeface="Open Sans"/>
                <a:cs typeface="Open Sans"/>
                <a:sym typeface="Open Sans"/>
              </a:rPr>
              <a:t>_Surpirse.js</a:t>
            </a:r>
            <a:endParaRPr sz="1800">
              <a:solidFill>
                <a:schemeClr val="dk2"/>
              </a:solidFill>
              <a:latin typeface="Open Sans"/>
              <a:ea typeface="Open Sans"/>
              <a:cs typeface="Open Sans"/>
              <a:sym typeface="Open Sans"/>
            </a:endParaRPr>
          </a:p>
          <a:p>
            <a:pPr indent="0" lvl="0" marL="0" rtl="0" algn="l">
              <a:lnSpc>
                <a:spcPct val="100000"/>
              </a:lnSpc>
              <a:spcBef>
                <a:spcPts val="1000"/>
              </a:spcBef>
              <a:spcAft>
                <a:spcPts val="0"/>
              </a:spcAft>
              <a:buNone/>
            </a:pPr>
            <a:r>
              <a:rPr lang="en" sz="1800">
                <a:solidFill>
                  <a:schemeClr val="dk2"/>
                </a:solidFill>
                <a:latin typeface="Open Sans"/>
                <a:ea typeface="Open Sans"/>
                <a:cs typeface="Open Sans"/>
                <a:sym typeface="Open Sans"/>
              </a:rPr>
              <a:t>224</a:t>
            </a:r>
            <a:r>
              <a:rPr lang="en" sz="1800">
                <a:solidFill>
                  <a:schemeClr val="dk2"/>
                </a:solidFill>
                <a:latin typeface="Open Sans"/>
                <a:ea typeface="Open Sans"/>
                <a:cs typeface="Open Sans"/>
                <a:sym typeface="Open Sans"/>
              </a:rPr>
              <a:t> Restaurants</a:t>
            </a:r>
            <a:endParaRPr sz="1800">
              <a:solidFill>
                <a:schemeClr val="dk2"/>
              </a:solidFill>
              <a:latin typeface="Open Sans"/>
              <a:ea typeface="Open Sans"/>
              <a:cs typeface="Open Sans"/>
              <a:sym typeface="Open Sans"/>
            </a:endParaRPr>
          </a:p>
        </p:txBody>
      </p:sp>
      <p:sp>
        <p:nvSpPr>
          <p:cNvPr id="210" name="Google Shape;210;p34"/>
          <p:cNvSpPr txBox="1"/>
          <p:nvPr/>
        </p:nvSpPr>
        <p:spPr>
          <a:xfrm>
            <a:off x="2985438" y="2397775"/>
            <a:ext cx="23817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Find Restaurants by filter_restaurants.js</a:t>
            </a:r>
            <a:endParaRPr>
              <a:latin typeface="Open Sans"/>
              <a:ea typeface="Open Sans"/>
              <a:cs typeface="Open Sans"/>
              <a:sym typeface="Open Sans"/>
            </a:endParaRPr>
          </a:p>
        </p:txBody>
      </p:sp>
      <p:sp>
        <p:nvSpPr>
          <p:cNvPr id="211" name="Google Shape;211;p34"/>
          <p:cNvSpPr/>
          <p:nvPr/>
        </p:nvSpPr>
        <p:spPr>
          <a:xfrm>
            <a:off x="2766000" y="3171775"/>
            <a:ext cx="2820600" cy="18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4"/>
          <p:cNvPicPr preferRelativeResize="0"/>
          <p:nvPr/>
        </p:nvPicPr>
        <p:blipFill>
          <a:blip r:embed="rId3">
            <a:alphaModFix/>
          </a:blip>
          <a:stretch>
            <a:fillRect/>
          </a:stretch>
        </p:blipFill>
        <p:spPr>
          <a:xfrm>
            <a:off x="2553000" y="3529225"/>
            <a:ext cx="3356500" cy="34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